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61" r:id="rId2"/>
    <p:sldId id="324" r:id="rId3"/>
    <p:sldId id="339" r:id="rId4"/>
    <p:sldId id="344" r:id="rId5"/>
    <p:sldId id="349" r:id="rId6"/>
    <p:sldId id="348" r:id="rId7"/>
    <p:sldId id="341" r:id="rId8"/>
    <p:sldId id="338" r:id="rId9"/>
    <p:sldId id="327" r:id="rId10"/>
    <p:sldId id="354" r:id="rId11"/>
    <p:sldId id="353" r:id="rId12"/>
    <p:sldId id="355" r:id="rId13"/>
    <p:sldId id="357" r:id="rId14"/>
    <p:sldId id="358" r:id="rId15"/>
    <p:sldId id="331" r:id="rId16"/>
    <p:sldId id="361" r:id="rId17"/>
    <p:sldId id="362" r:id="rId18"/>
    <p:sldId id="363" r:id="rId19"/>
    <p:sldId id="364" r:id="rId20"/>
    <p:sldId id="351" r:id="rId21"/>
    <p:sldId id="352" r:id="rId22"/>
    <p:sldId id="359" r:id="rId2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93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4660"/>
  </p:normalViewPr>
  <p:slideViewPr>
    <p:cSldViewPr>
      <p:cViewPr varScale="1">
        <p:scale>
          <a:sx n="83" d="100"/>
          <a:sy n="83" d="100"/>
        </p:scale>
        <p:origin x="90" y="6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심아름" userId="c9d0f377-4329-40ef-8687-81dc43528981" providerId="ADAL" clId="{C63200C1-54A4-4412-A49A-F37E87A551F9}"/>
    <pc:docChg chg="modSld">
      <pc:chgData name="심아름" userId="c9d0f377-4329-40ef-8687-81dc43528981" providerId="ADAL" clId="{C63200C1-54A4-4412-A49A-F37E87A551F9}" dt="2020-06-03T14:40:29.902" v="1" actId="1035"/>
      <pc:docMkLst>
        <pc:docMk/>
      </pc:docMkLst>
      <pc:sldChg chg="modSp">
        <pc:chgData name="심아름" userId="c9d0f377-4329-40ef-8687-81dc43528981" providerId="ADAL" clId="{C63200C1-54A4-4412-A49A-F37E87A551F9}" dt="2020-06-03T14:23:47.663" v="0" actId="1036"/>
        <pc:sldMkLst>
          <pc:docMk/>
          <pc:sldMk cId="395221950" sldId="344"/>
        </pc:sldMkLst>
        <pc:grpChg chg="mod">
          <ac:chgData name="심아름" userId="c9d0f377-4329-40ef-8687-81dc43528981" providerId="ADAL" clId="{C63200C1-54A4-4412-A49A-F37E87A551F9}" dt="2020-06-03T14:23:47.663" v="0" actId="1036"/>
          <ac:grpSpMkLst>
            <pc:docMk/>
            <pc:sldMk cId="395221950" sldId="344"/>
            <ac:grpSpMk id="11" creationId="{00000000-0000-0000-0000-000000000000}"/>
          </ac:grpSpMkLst>
        </pc:grpChg>
      </pc:sldChg>
      <pc:sldChg chg="modSp">
        <pc:chgData name="심아름" userId="c9d0f377-4329-40ef-8687-81dc43528981" providerId="ADAL" clId="{C63200C1-54A4-4412-A49A-F37E87A551F9}" dt="2020-06-03T14:40:29.902" v="1" actId="1035"/>
        <pc:sldMkLst>
          <pc:docMk/>
          <pc:sldMk cId="1588207605" sldId="349"/>
        </pc:sldMkLst>
        <pc:spChg chg="mod">
          <ac:chgData name="심아름" userId="c9d0f377-4329-40ef-8687-81dc43528981" providerId="ADAL" clId="{C63200C1-54A4-4412-A49A-F37E87A551F9}" dt="2020-06-03T14:40:29.902" v="1" actId="1035"/>
          <ac:spMkLst>
            <pc:docMk/>
            <pc:sldMk cId="1588207605" sldId="349"/>
            <ac:spMk id="4" creationId="{2B9A617A-D516-41D7-B6ED-72EACBF70F7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813B04-4209-4127-A8A8-A8F1B96365A0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B01D72-35BC-4D6E-838C-90C112677C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429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01D72-35BC-4D6E-838C-90C112677C7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062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01D72-35BC-4D6E-838C-90C112677C7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096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01D72-35BC-4D6E-838C-90C112677C7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485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01D72-35BC-4D6E-838C-90C112677C7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063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01D72-35BC-4D6E-838C-90C112677C7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057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11CB-ECA3-431A-A5DF-DEECA16C46E9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7CF4-333F-45EF-8065-02812BFFA99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11CB-ECA3-431A-A5DF-DEECA16C46E9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7CF4-333F-45EF-8065-02812BFFA99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11CB-ECA3-431A-A5DF-DEECA16C46E9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7CF4-333F-45EF-8065-02812BFFA99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11CB-ECA3-431A-A5DF-DEECA16C46E9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7CF4-333F-45EF-8065-02812BFFA99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11CB-ECA3-431A-A5DF-DEECA16C46E9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7CF4-333F-45EF-8065-02812BFFA99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11CB-ECA3-431A-A5DF-DEECA16C46E9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7CF4-333F-45EF-8065-02812BFFA99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11CB-ECA3-431A-A5DF-DEECA16C46E9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7CF4-333F-45EF-8065-02812BFFA99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11CB-ECA3-431A-A5DF-DEECA16C46E9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7CF4-333F-45EF-8065-02812BFFA99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11CB-ECA3-431A-A5DF-DEECA16C46E9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7CF4-333F-45EF-8065-02812BFFA99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11CB-ECA3-431A-A5DF-DEECA16C46E9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7CF4-333F-45EF-8065-02812BFFA99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411CB-ECA3-431A-A5DF-DEECA16C46E9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C7CF4-333F-45EF-8065-02812BFFA99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411CB-ECA3-431A-A5DF-DEECA16C46E9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C7CF4-333F-45EF-8065-02812BFFA99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240354" y="5589240"/>
            <a:ext cx="5616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  <a:ea typeface="KoPub돋움체 Bold" panose="00000800000000000000" pitchFamily="2" charset="-127"/>
              </a:rPr>
              <a:t>2019. 10</a:t>
            </a:r>
            <a:r>
              <a:rPr lang="en-US" altLang="ko-KR" sz="200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  <a:ea typeface="KoPub돋움체 Bold" panose="00000800000000000000" pitchFamily="2" charset="-127"/>
              </a:rPr>
              <a:t>. 04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+mj-lt"/>
              <a:ea typeface="KoPub돋움체 Bold" panose="00000800000000000000" pitchFamily="2" charset="-127"/>
            </a:endParaRPr>
          </a:p>
          <a:p>
            <a:pPr algn="r"/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  <a:ea typeface="KoPub돋움체 Bold" panose="00000800000000000000" pitchFamily="2" charset="-127"/>
              </a:rPr>
              <a:t>심아름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+mj-lt"/>
              <a:ea typeface="KoPub돋움체 Bold" panose="00000800000000000000" pitchFamily="2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 flipH="1">
            <a:off x="6804248" y="6381328"/>
            <a:ext cx="20398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124744"/>
            <a:ext cx="878085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46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460851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  <a:ea typeface="다음_SemiBold" pitchFamily="2" charset="-127"/>
              </a:rPr>
              <a:t>Experimental design 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428355" y="1268760"/>
            <a:ext cx="8715645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C93C7"/>
                </a:solidFill>
                <a:ea typeface="다음_Regular" panose="02000603060000000000" pitchFamily="2" charset="-127"/>
              </a:rPr>
              <a:t>1. Experimental Setup </a:t>
            </a:r>
          </a:p>
          <a:p>
            <a:pPr>
              <a:lnSpc>
                <a:spcPct val="150000"/>
              </a:lnSpc>
            </a:pP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Training user Set (80) : Test user Set (20)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k-fold </a:t>
            </a:r>
            <a:r>
              <a:rPr lang="ko-KR" altLang="en-US" sz="1400" dirty="0"/>
              <a:t>교차 검증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ko-KR" sz="1400" b="1" dirty="0"/>
              <a:t>평가 지표 </a:t>
            </a:r>
            <a:r>
              <a:rPr lang="ko-KR" altLang="en-US" sz="1400" dirty="0"/>
              <a:t>：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Recall</a:t>
            </a:r>
            <a:r>
              <a:rPr lang="en-US" altLang="ko-KR" sz="1400" dirty="0"/>
              <a:t> : </a:t>
            </a:r>
            <a:r>
              <a:rPr lang="ko-KR" altLang="en-US" sz="1400" dirty="0"/>
              <a:t>훈련 세트의 순위 목록에 표시되는 테스트 세트 항목의 평균 비율 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en-US" altLang="ko-KR" sz="1400" dirty="0"/>
              <a:t>Recall =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Precision</a:t>
            </a:r>
            <a:r>
              <a:rPr lang="en-US" altLang="ko-KR" sz="1400" dirty="0"/>
              <a:t> Test user</a:t>
            </a:r>
            <a:r>
              <a:rPr lang="ko-KR" altLang="en-US" sz="1400" dirty="0"/>
              <a:t>가 </a:t>
            </a:r>
            <a:r>
              <a:rPr lang="en-US" altLang="ko-KR" sz="1400" dirty="0"/>
              <a:t>Test set</a:t>
            </a:r>
            <a:r>
              <a:rPr lang="ko-KR" altLang="en-US" sz="1400" dirty="0"/>
              <a:t>에서 실제로 </a:t>
            </a:r>
            <a:r>
              <a:rPr lang="en-US" altLang="ko-KR" sz="1400" dirty="0"/>
              <a:t>ranked</a:t>
            </a:r>
            <a:r>
              <a:rPr lang="ko-KR" altLang="en-US" sz="1400" dirty="0"/>
              <a:t>한 </a:t>
            </a:r>
            <a:r>
              <a:rPr lang="en-US" altLang="ko-KR" sz="1400" dirty="0"/>
              <a:t>item</a:t>
            </a:r>
            <a:r>
              <a:rPr lang="ko-KR" altLang="en-US" sz="1400" dirty="0"/>
              <a:t>의 비율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	 Precision =  n / </a:t>
            </a:r>
            <a:r>
              <a:rPr lang="en-US" altLang="ko-KR" sz="1400" dirty="0" err="1"/>
              <a:t>TopN</a:t>
            </a:r>
            <a:endParaRPr lang="en-US" altLang="ko-KR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691680" y="3573016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1200" u="sng" dirty="0"/>
              <a:t>Test user</a:t>
            </a:r>
            <a:r>
              <a:rPr lang="ko-KR" altLang="en-US" sz="1200" u="sng" dirty="0"/>
              <a:t>가 좋아하고 추천 목록에 나타나는 </a:t>
            </a:r>
            <a:r>
              <a:rPr lang="en-US" altLang="ko-KR" sz="1200" u="sng" dirty="0"/>
              <a:t>item </a:t>
            </a:r>
            <a:r>
              <a:rPr lang="ko-KR" altLang="en-US" sz="1200" u="sng" dirty="0"/>
              <a:t>수 </a:t>
            </a:r>
            <a:endParaRPr lang="en-US" altLang="ko-KR" sz="1200" u="sng" dirty="0"/>
          </a:p>
          <a:p>
            <a:pPr marL="0" lvl="1"/>
            <a:r>
              <a:rPr lang="en-US" altLang="ko-KR" sz="1200" dirty="0"/>
              <a:t>  Test set</a:t>
            </a:r>
            <a:r>
              <a:rPr lang="ko-KR" altLang="en-US" sz="1200" dirty="0"/>
              <a:t>에 있고 활성 사용자가 좋아하는 </a:t>
            </a:r>
            <a:r>
              <a:rPr lang="en-US" altLang="ko-KR" sz="1200" dirty="0"/>
              <a:t>item</a:t>
            </a:r>
            <a:r>
              <a:rPr lang="ko-KR" altLang="en-US" sz="1200" dirty="0"/>
              <a:t> 수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857552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460851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  <a:ea typeface="다음_SemiBold" pitchFamily="2" charset="-127"/>
              </a:rPr>
              <a:t>Experimental design 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107504" y="1258982"/>
            <a:ext cx="8856984" cy="3906301"/>
            <a:chOff x="251520" y="1253806"/>
            <a:chExt cx="4507516" cy="1800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20" y="1253806"/>
              <a:ext cx="4507516" cy="1800000"/>
            </a:xfrm>
            <a:prstGeom prst="rect">
              <a:avLst/>
            </a:prstGeom>
          </p:spPr>
        </p:pic>
        <p:sp>
          <p:nvSpPr>
            <p:cNvPr id="18" name="자유형 17"/>
            <p:cNvSpPr/>
            <p:nvPr/>
          </p:nvSpPr>
          <p:spPr>
            <a:xfrm>
              <a:off x="451485" y="1487805"/>
              <a:ext cx="1986915" cy="1047750"/>
            </a:xfrm>
            <a:custGeom>
              <a:avLst/>
              <a:gdLst>
                <a:gd name="connsiteX0" fmla="*/ 0 w 1986915"/>
                <a:gd name="connsiteY0" fmla="*/ 0 h 1047750"/>
                <a:gd name="connsiteX1" fmla="*/ 234315 w 1986915"/>
                <a:gd name="connsiteY1" fmla="*/ 179070 h 1047750"/>
                <a:gd name="connsiteX2" fmla="*/ 455295 w 1986915"/>
                <a:gd name="connsiteY2" fmla="*/ 445770 h 1047750"/>
                <a:gd name="connsiteX3" fmla="*/ 674370 w 1986915"/>
                <a:gd name="connsiteY3" fmla="*/ 630555 h 1047750"/>
                <a:gd name="connsiteX4" fmla="*/ 893445 w 1986915"/>
                <a:gd name="connsiteY4" fmla="*/ 811530 h 1047750"/>
                <a:gd name="connsiteX5" fmla="*/ 1131570 w 1986915"/>
                <a:gd name="connsiteY5" fmla="*/ 895350 h 1047750"/>
                <a:gd name="connsiteX6" fmla="*/ 1331595 w 1986915"/>
                <a:gd name="connsiteY6" fmla="*/ 954405 h 1047750"/>
                <a:gd name="connsiteX7" fmla="*/ 1544955 w 1986915"/>
                <a:gd name="connsiteY7" fmla="*/ 1011555 h 1047750"/>
                <a:gd name="connsiteX8" fmla="*/ 1771650 w 1986915"/>
                <a:gd name="connsiteY8" fmla="*/ 1028700 h 1047750"/>
                <a:gd name="connsiteX9" fmla="*/ 1986915 w 1986915"/>
                <a:gd name="connsiteY9" fmla="*/ 1047750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86915" h="1047750">
                  <a:moveTo>
                    <a:pt x="0" y="0"/>
                  </a:moveTo>
                  <a:lnTo>
                    <a:pt x="234315" y="179070"/>
                  </a:lnTo>
                  <a:lnTo>
                    <a:pt x="455295" y="445770"/>
                  </a:lnTo>
                  <a:lnTo>
                    <a:pt x="674370" y="630555"/>
                  </a:lnTo>
                  <a:lnTo>
                    <a:pt x="893445" y="811530"/>
                  </a:lnTo>
                  <a:lnTo>
                    <a:pt x="1131570" y="895350"/>
                  </a:lnTo>
                  <a:lnTo>
                    <a:pt x="1331595" y="954405"/>
                  </a:lnTo>
                  <a:lnTo>
                    <a:pt x="1544955" y="1011555"/>
                  </a:lnTo>
                  <a:lnTo>
                    <a:pt x="1771650" y="1028700"/>
                  </a:lnTo>
                  <a:lnTo>
                    <a:pt x="1986915" y="1047750"/>
                  </a:ln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 18"/>
            <p:cNvSpPr/>
            <p:nvPr/>
          </p:nvSpPr>
          <p:spPr>
            <a:xfrm>
              <a:off x="2691765" y="1442085"/>
              <a:ext cx="1992630" cy="1133475"/>
            </a:xfrm>
            <a:custGeom>
              <a:avLst/>
              <a:gdLst>
                <a:gd name="connsiteX0" fmla="*/ 0 w 1992630"/>
                <a:gd name="connsiteY0" fmla="*/ 0 h 1133475"/>
                <a:gd name="connsiteX1" fmla="*/ 226695 w 1992630"/>
                <a:gd name="connsiteY1" fmla="*/ 356235 h 1133475"/>
                <a:gd name="connsiteX2" fmla="*/ 447675 w 1992630"/>
                <a:gd name="connsiteY2" fmla="*/ 561975 h 1133475"/>
                <a:gd name="connsiteX3" fmla="*/ 666750 w 1992630"/>
                <a:gd name="connsiteY3" fmla="*/ 777240 h 1133475"/>
                <a:gd name="connsiteX4" fmla="*/ 887730 w 1992630"/>
                <a:gd name="connsiteY4" fmla="*/ 908685 h 1133475"/>
                <a:gd name="connsiteX5" fmla="*/ 1133475 w 1992630"/>
                <a:gd name="connsiteY5" fmla="*/ 982980 h 1133475"/>
                <a:gd name="connsiteX6" fmla="*/ 1329690 w 1992630"/>
                <a:gd name="connsiteY6" fmla="*/ 1030605 h 1133475"/>
                <a:gd name="connsiteX7" fmla="*/ 1560195 w 1992630"/>
                <a:gd name="connsiteY7" fmla="*/ 1089660 h 1133475"/>
                <a:gd name="connsiteX8" fmla="*/ 1775460 w 1992630"/>
                <a:gd name="connsiteY8" fmla="*/ 1116330 h 1133475"/>
                <a:gd name="connsiteX9" fmla="*/ 1992630 w 1992630"/>
                <a:gd name="connsiteY9" fmla="*/ 1133475 h 113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92630" h="1133475">
                  <a:moveTo>
                    <a:pt x="0" y="0"/>
                  </a:moveTo>
                  <a:lnTo>
                    <a:pt x="226695" y="356235"/>
                  </a:lnTo>
                  <a:lnTo>
                    <a:pt x="447675" y="561975"/>
                  </a:lnTo>
                  <a:lnTo>
                    <a:pt x="666750" y="777240"/>
                  </a:lnTo>
                  <a:lnTo>
                    <a:pt x="887730" y="908685"/>
                  </a:lnTo>
                  <a:lnTo>
                    <a:pt x="1133475" y="982980"/>
                  </a:lnTo>
                  <a:lnTo>
                    <a:pt x="1329690" y="1030605"/>
                  </a:lnTo>
                  <a:lnTo>
                    <a:pt x="1560195" y="1089660"/>
                  </a:lnTo>
                  <a:lnTo>
                    <a:pt x="1775460" y="1116330"/>
                  </a:lnTo>
                  <a:lnTo>
                    <a:pt x="1992630" y="1133475"/>
                  </a:ln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2980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460851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  <a:ea typeface="다음_SemiBold" pitchFamily="2" charset="-127"/>
              </a:rPr>
              <a:t>Experimental design 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105135" y="1691932"/>
            <a:ext cx="27873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AdvGulliv-R"/>
              </a:rPr>
              <a:t>The performances of different similarity measures with different K-neighbors </a:t>
            </a:r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114430" y="3931576"/>
            <a:ext cx="6029344" cy="2809791"/>
            <a:chOff x="430328" y="5058000"/>
            <a:chExt cx="3862500" cy="18000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0328" y="5058000"/>
              <a:ext cx="3862500" cy="1800000"/>
            </a:xfrm>
            <a:prstGeom prst="rect">
              <a:avLst/>
            </a:prstGeom>
          </p:spPr>
        </p:pic>
        <p:sp>
          <p:nvSpPr>
            <p:cNvPr id="11" name="자유형 10"/>
            <p:cNvSpPr/>
            <p:nvPr/>
          </p:nvSpPr>
          <p:spPr>
            <a:xfrm>
              <a:off x="563880" y="5505450"/>
              <a:ext cx="1758315" cy="521970"/>
            </a:xfrm>
            <a:custGeom>
              <a:avLst/>
              <a:gdLst>
                <a:gd name="connsiteX0" fmla="*/ 0 w 1758315"/>
                <a:gd name="connsiteY0" fmla="*/ 521970 h 521970"/>
                <a:gd name="connsiteX1" fmla="*/ 205740 w 1758315"/>
                <a:gd name="connsiteY1" fmla="*/ 169545 h 521970"/>
                <a:gd name="connsiteX2" fmla="*/ 398145 w 1758315"/>
                <a:gd name="connsiteY2" fmla="*/ 0 h 521970"/>
                <a:gd name="connsiteX3" fmla="*/ 598170 w 1758315"/>
                <a:gd name="connsiteY3" fmla="*/ 26670 h 521970"/>
                <a:gd name="connsiteX4" fmla="*/ 794385 w 1758315"/>
                <a:gd name="connsiteY4" fmla="*/ 66675 h 521970"/>
                <a:gd name="connsiteX5" fmla="*/ 986790 w 1758315"/>
                <a:gd name="connsiteY5" fmla="*/ 135255 h 521970"/>
                <a:gd name="connsiteX6" fmla="*/ 1169670 w 1758315"/>
                <a:gd name="connsiteY6" fmla="*/ 146685 h 521970"/>
                <a:gd name="connsiteX7" fmla="*/ 1396365 w 1758315"/>
                <a:gd name="connsiteY7" fmla="*/ 154305 h 521970"/>
                <a:gd name="connsiteX8" fmla="*/ 1571625 w 1758315"/>
                <a:gd name="connsiteY8" fmla="*/ 154305 h 521970"/>
                <a:gd name="connsiteX9" fmla="*/ 1758315 w 1758315"/>
                <a:gd name="connsiteY9" fmla="*/ 184785 h 521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8315" h="521970">
                  <a:moveTo>
                    <a:pt x="0" y="521970"/>
                  </a:moveTo>
                  <a:lnTo>
                    <a:pt x="205740" y="169545"/>
                  </a:lnTo>
                  <a:lnTo>
                    <a:pt x="398145" y="0"/>
                  </a:lnTo>
                  <a:lnTo>
                    <a:pt x="598170" y="26670"/>
                  </a:lnTo>
                  <a:lnTo>
                    <a:pt x="794385" y="66675"/>
                  </a:lnTo>
                  <a:lnTo>
                    <a:pt x="986790" y="135255"/>
                  </a:lnTo>
                  <a:lnTo>
                    <a:pt x="1169670" y="146685"/>
                  </a:lnTo>
                  <a:lnTo>
                    <a:pt x="1396365" y="154305"/>
                  </a:lnTo>
                  <a:lnTo>
                    <a:pt x="1571625" y="154305"/>
                  </a:lnTo>
                  <a:lnTo>
                    <a:pt x="1758315" y="184785"/>
                  </a:ln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 12"/>
            <p:cNvSpPr/>
            <p:nvPr/>
          </p:nvSpPr>
          <p:spPr>
            <a:xfrm>
              <a:off x="2550795" y="5480685"/>
              <a:ext cx="1698308" cy="683895"/>
            </a:xfrm>
            <a:custGeom>
              <a:avLst/>
              <a:gdLst>
                <a:gd name="connsiteX0" fmla="*/ 0 w 1698308"/>
                <a:gd name="connsiteY0" fmla="*/ 683895 h 683895"/>
                <a:gd name="connsiteX1" fmla="*/ 187643 w 1698308"/>
                <a:gd name="connsiteY1" fmla="*/ 256223 h 683895"/>
                <a:gd name="connsiteX2" fmla="*/ 378143 w 1698308"/>
                <a:gd name="connsiteY2" fmla="*/ 19050 h 683895"/>
                <a:gd name="connsiteX3" fmla="*/ 583883 w 1698308"/>
                <a:gd name="connsiteY3" fmla="*/ 0 h 683895"/>
                <a:gd name="connsiteX4" fmla="*/ 773430 w 1698308"/>
                <a:gd name="connsiteY4" fmla="*/ 21908 h 683895"/>
                <a:gd name="connsiteX5" fmla="*/ 956310 w 1698308"/>
                <a:gd name="connsiteY5" fmla="*/ 86678 h 683895"/>
                <a:gd name="connsiteX6" fmla="*/ 1149668 w 1698308"/>
                <a:gd name="connsiteY6" fmla="*/ 114300 h 683895"/>
                <a:gd name="connsiteX7" fmla="*/ 1331595 w 1698308"/>
                <a:gd name="connsiteY7" fmla="*/ 121920 h 683895"/>
                <a:gd name="connsiteX8" fmla="*/ 1525905 w 1698308"/>
                <a:gd name="connsiteY8" fmla="*/ 116205 h 683895"/>
                <a:gd name="connsiteX9" fmla="*/ 1698308 w 1698308"/>
                <a:gd name="connsiteY9" fmla="*/ 124778 h 68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8308" h="683895">
                  <a:moveTo>
                    <a:pt x="0" y="683895"/>
                  </a:moveTo>
                  <a:lnTo>
                    <a:pt x="187643" y="256223"/>
                  </a:lnTo>
                  <a:lnTo>
                    <a:pt x="378143" y="19050"/>
                  </a:lnTo>
                  <a:lnTo>
                    <a:pt x="583883" y="0"/>
                  </a:lnTo>
                  <a:lnTo>
                    <a:pt x="773430" y="21908"/>
                  </a:lnTo>
                  <a:lnTo>
                    <a:pt x="956310" y="86678"/>
                  </a:lnTo>
                  <a:lnTo>
                    <a:pt x="1149668" y="114300"/>
                  </a:lnTo>
                  <a:lnTo>
                    <a:pt x="1331595" y="121920"/>
                  </a:lnTo>
                  <a:lnTo>
                    <a:pt x="1525905" y="116205"/>
                  </a:lnTo>
                  <a:lnTo>
                    <a:pt x="1698308" y="124778"/>
                  </a:ln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5496" y="1173337"/>
            <a:ext cx="6064258" cy="2758239"/>
            <a:chOff x="323528" y="3212761"/>
            <a:chExt cx="4068279" cy="1800000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3528" y="3212761"/>
              <a:ext cx="4068279" cy="1800000"/>
            </a:xfrm>
            <a:prstGeom prst="rect">
              <a:avLst/>
            </a:prstGeom>
          </p:spPr>
        </p:pic>
        <p:sp>
          <p:nvSpPr>
            <p:cNvPr id="23" name="자유형 22"/>
            <p:cNvSpPr/>
            <p:nvPr/>
          </p:nvSpPr>
          <p:spPr>
            <a:xfrm>
              <a:off x="525517" y="3329152"/>
              <a:ext cx="1827486" cy="1179786"/>
            </a:xfrm>
            <a:custGeom>
              <a:avLst/>
              <a:gdLst>
                <a:gd name="connsiteX0" fmla="*/ 0 w 1827486"/>
                <a:gd name="connsiteY0" fmla="*/ 225972 h 1179786"/>
                <a:gd name="connsiteX1" fmla="*/ 203638 w 1827486"/>
                <a:gd name="connsiteY1" fmla="*/ 0 h 1179786"/>
                <a:gd name="connsiteX2" fmla="*/ 412531 w 1827486"/>
                <a:gd name="connsiteY2" fmla="*/ 323193 h 1179786"/>
                <a:gd name="connsiteX3" fmla="*/ 614855 w 1827486"/>
                <a:gd name="connsiteY3" fmla="*/ 605658 h 1179786"/>
                <a:gd name="connsiteX4" fmla="*/ 811924 w 1827486"/>
                <a:gd name="connsiteY4" fmla="*/ 793531 h 1179786"/>
                <a:gd name="connsiteX5" fmla="*/ 1015562 w 1827486"/>
                <a:gd name="connsiteY5" fmla="*/ 939362 h 1179786"/>
                <a:gd name="connsiteX6" fmla="*/ 1220514 w 1827486"/>
                <a:gd name="connsiteY6" fmla="*/ 1023445 h 1179786"/>
                <a:gd name="connsiteX7" fmla="*/ 1425466 w 1827486"/>
                <a:gd name="connsiteY7" fmla="*/ 1106214 h 1179786"/>
                <a:gd name="connsiteX8" fmla="*/ 1626476 w 1827486"/>
                <a:gd name="connsiteY8" fmla="*/ 1152196 h 1179786"/>
                <a:gd name="connsiteX9" fmla="*/ 1827486 w 1827486"/>
                <a:gd name="connsiteY9" fmla="*/ 1179786 h 117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486" h="1179786">
                  <a:moveTo>
                    <a:pt x="0" y="225972"/>
                  </a:moveTo>
                  <a:lnTo>
                    <a:pt x="203638" y="0"/>
                  </a:lnTo>
                  <a:lnTo>
                    <a:pt x="412531" y="323193"/>
                  </a:lnTo>
                  <a:lnTo>
                    <a:pt x="614855" y="605658"/>
                  </a:lnTo>
                  <a:lnTo>
                    <a:pt x="811924" y="793531"/>
                  </a:lnTo>
                  <a:lnTo>
                    <a:pt x="1015562" y="939362"/>
                  </a:lnTo>
                  <a:lnTo>
                    <a:pt x="1220514" y="1023445"/>
                  </a:lnTo>
                  <a:lnTo>
                    <a:pt x="1425466" y="1106214"/>
                  </a:lnTo>
                  <a:lnTo>
                    <a:pt x="1626476" y="1152196"/>
                  </a:lnTo>
                  <a:lnTo>
                    <a:pt x="1827486" y="1179786"/>
                  </a:ln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자유형 23"/>
            <p:cNvSpPr/>
            <p:nvPr/>
          </p:nvSpPr>
          <p:spPr>
            <a:xfrm>
              <a:off x="2568467" y="3379076"/>
              <a:ext cx="1742089" cy="1162707"/>
            </a:xfrm>
            <a:custGeom>
              <a:avLst/>
              <a:gdLst>
                <a:gd name="connsiteX0" fmla="*/ 0 w 1374227"/>
                <a:gd name="connsiteY0" fmla="*/ 316624 h 1061545"/>
                <a:gd name="connsiteX1" fmla="*/ 201010 w 1374227"/>
                <a:gd name="connsiteY1" fmla="*/ 0 h 1061545"/>
                <a:gd name="connsiteX2" fmla="*/ 400706 w 1374227"/>
                <a:gd name="connsiteY2" fmla="*/ 266700 h 1061545"/>
                <a:gd name="connsiteX3" fmla="*/ 591206 w 1374227"/>
                <a:gd name="connsiteY3" fmla="*/ 539969 h 1061545"/>
                <a:gd name="connsiteX4" fmla="*/ 788275 w 1374227"/>
                <a:gd name="connsiteY4" fmla="*/ 717331 h 1061545"/>
                <a:gd name="connsiteX5" fmla="*/ 980089 w 1374227"/>
                <a:gd name="connsiteY5" fmla="*/ 890752 h 1061545"/>
                <a:gd name="connsiteX6" fmla="*/ 1181100 w 1374227"/>
                <a:gd name="connsiteY6" fmla="*/ 993227 h 1061545"/>
                <a:gd name="connsiteX7" fmla="*/ 1374227 w 1374227"/>
                <a:gd name="connsiteY7" fmla="*/ 1061545 h 1061545"/>
                <a:gd name="connsiteX0" fmla="*/ 0 w 1556844"/>
                <a:gd name="connsiteY0" fmla="*/ 316624 h 1121979"/>
                <a:gd name="connsiteX1" fmla="*/ 201010 w 1556844"/>
                <a:gd name="connsiteY1" fmla="*/ 0 h 1121979"/>
                <a:gd name="connsiteX2" fmla="*/ 400706 w 1556844"/>
                <a:gd name="connsiteY2" fmla="*/ 266700 h 1121979"/>
                <a:gd name="connsiteX3" fmla="*/ 591206 w 1556844"/>
                <a:gd name="connsiteY3" fmla="*/ 539969 h 1121979"/>
                <a:gd name="connsiteX4" fmla="*/ 788275 w 1556844"/>
                <a:gd name="connsiteY4" fmla="*/ 717331 h 1121979"/>
                <a:gd name="connsiteX5" fmla="*/ 980089 w 1556844"/>
                <a:gd name="connsiteY5" fmla="*/ 890752 h 1121979"/>
                <a:gd name="connsiteX6" fmla="*/ 1181100 w 1556844"/>
                <a:gd name="connsiteY6" fmla="*/ 993227 h 1121979"/>
                <a:gd name="connsiteX7" fmla="*/ 1556844 w 1556844"/>
                <a:gd name="connsiteY7" fmla="*/ 1121979 h 1121979"/>
                <a:gd name="connsiteX0" fmla="*/ 0 w 1742089"/>
                <a:gd name="connsiteY0" fmla="*/ 316624 h 1162707"/>
                <a:gd name="connsiteX1" fmla="*/ 201010 w 1742089"/>
                <a:gd name="connsiteY1" fmla="*/ 0 h 1162707"/>
                <a:gd name="connsiteX2" fmla="*/ 400706 w 1742089"/>
                <a:gd name="connsiteY2" fmla="*/ 266700 h 1162707"/>
                <a:gd name="connsiteX3" fmla="*/ 591206 w 1742089"/>
                <a:gd name="connsiteY3" fmla="*/ 539969 h 1162707"/>
                <a:gd name="connsiteX4" fmla="*/ 788275 w 1742089"/>
                <a:gd name="connsiteY4" fmla="*/ 717331 h 1162707"/>
                <a:gd name="connsiteX5" fmla="*/ 980089 w 1742089"/>
                <a:gd name="connsiteY5" fmla="*/ 890752 h 1162707"/>
                <a:gd name="connsiteX6" fmla="*/ 1181100 w 1742089"/>
                <a:gd name="connsiteY6" fmla="*/ 993227 h 1162707"/>
                <a:gd name="connsiteX7" fmla="*/ 1742089 w 1742089"/>
                <a:gd name="connsiteY7" fmla="*/ 1162707 h 116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2089" h="1162707">
                  <a:moveTo>
                    <a:pt x="0" y="316624"/>
                  </a:moveTo>
                  <a:lnTo>
                    <a:pt x="201010" y="0"/>
                  </a:lnTo>
                  <a:lnTo>
                    <a:pt x="400706" y="266700"/>
                  </a:lnTo>
                  <a:lnTo>
                    <a:pt x="591206" y="539969"/>
                  </a:lnTo>
                  <a:lnTo>
                    <a:pt x="788275" y="717331"/>
                  </a:lnTo>
                  <a:lnTo>
                    <a:pt x="980089" y="890752"/>
                  </a:lnTo>
                  <a:lnTo>
                    <a:pt x="1181100" y="993227"/>
                  </a:lnTo>
                  <a:lnTo>
                    <a:pt x="1742089" y="1162707"/>
                  </a:ln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2268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460851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  <a:ea typeface="다음_SemiBold" pitchFamily="2" charset="-127"/>
              </a:rPr>
              <a:t>Experimental design 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13" y="1253806"/>
            <a:ext cx="8702176" cy="375937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55576" y="5445224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800" dirty="0">
                <a:latin typeface="AdvGulliv-R"/>
              </a:rPr>
              <a:t>The performances of different similarity measures with different </a:t>
            </a:r>
            <a:r>
              <a:rPr lang="en-US" altLang="ko-KR" sz="800" dirty="0" err="1">
                <a:latin typeface="AdvGulliv-I"/>
              </a:rPr>
              <a:t>TopN</a:t>
            </a:r>
            <a:r>
              <a:rPr lang="en-US" altLang="ko-KR" sz="800" dirty="0">
                <a:latin typeface="AdvGulliv-I"/>
              </a:rPr>
              <a:t> </a:t>
            </a:r>
            <a:r>
              <a:rPr lang="en-US" altLang="ko-KR" sz="800" dirty="0">
                <a:latin typeface="AdvGulliv-R"/>
              </a:rPr>
              <a:t>on ML-100K data set. We notice that our improved similarity measure (NHSM) has the best</a:t>
            </a:r>
          </a:p>
          <a:p>
            <a:r>
              <a:rPr lang="en-US" altLang="ko-KR" sz="800" dirty="0">
                <a:latin typeface="AdvGulliv-R"/>
              </a:rPr>
              <a:t>performance in the whole </a:t>
            </a:r>
            <a:r>
              <a:rPr lang="en-US" altLang="ko-KR" sz="800" dirty="0" err="1">
                <a:latin typeface="AdvGulliv-I"/>
              </a:rPr>
              <a:t>TopN</a:t>
            </a:r>
            <a:r>
              <a:rPr lang="en-US" altLang="ko-KR" sz="800" dirty="0">
                <a:latin typeface="AdvGulliv-I"/>
              </a:rPr>
              <a:t> </a:t>
            </a:r>
            <a:r>
              <a:rPr lang="en-US" altLang="ko-KR" sz="800" dirty="0">
                <a:latin typeface="AdvGulliv-R"/>
              </a:rPr>
              <a:t>range compared with these similarity measures.</a:t>
            </a:r>
            <a:endParaRPr lang="ko-KR" altLang="en-US" dirty="0"/>
          </a:p>
        </p:txBody>
      </p:sp>
      <p:sp>
        <p:nvSpPr>
          <p:cNvPr id="8" name="자유형 7"/>
          <p:cNvSpPr/>
          <p:nvPr/>
        </p:nvSpPr>
        <p:spPr>
          <a:xfrm>
            <a:off x="693420" y="2129790"/>
            <a:ext cx="3790950" cy="2232660"/>
          </a:xfrm>
          <a:custGeom>
            <a:avLst/>
            <a:gdLst>
              <a:gd name="connsiteX0" fmla="*/ 0 w 3790950"/>
              <a:gd name="connsiteY0" fmla="*/ 2232660 h 2232660"/>
              <a:gd name="connsiteX1" fmla="*/ 438150 w 3790950"/>
              <a:gd name="connsiteY1" fmla="*/ 1885950 h 2232660"/>
              <a:gd name="connsiteX2" fmla="*/ 849630 w 3790950"/>
              <a:gd name="connsiteY2" fmla="*/ 1554480 h 2232660"/>
              <a:gd name="connsiteX3" fmla="*/ 1280160 w 3790950"/>
              <a:gd name="connsiteY3" fmla="*/ 1230630 h 2232660"/>
              <a:gd name="connsiteX4" fmla="*/ 1680210 w 3790950"/>
              <a:gd name="connsiteY4" fmla="*/ 948690 h 2232660"/>
              <a:gd name="connsiteX5" fmla="*/ 2103120 w 3790950"/>
              <a:gd name="connsiteY5" fmla="*/ 674370 h 2232660"/>
              <a:gd name="connsiteX6" fmla="*/ 2514600 w 3790950"/>
              <a:gd name="connsiteY6" fmla="*/ 476250 h 2232660"/>
              <a:gd name="connsiteX7" fmla="*/ 2929890 w 3790950"/>
              <a:gd name="connsiteY7" fmla="*/ 312420 h 2232660"/>
              <a:gd name="connsiteX8" fmla="*/ 3360420 w 3790950"/>
              <a:gd name="connsiteY8" fmla="*/ 163830 h 2232660"/>
              <a:gd name="connsiteX9" fmla="*/ 3790950 w 3790950"/>
              <a:gd name="connsiteY9" fmla="*/ 0 h 2232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90950" h="2232660">
                <a:moveTo>
                  <a:pt x="0" y="2232660"/>
                </a:moveTo>
                <a:lnTo>
                  <a:pt x="438150" y="1885950"/>
                </a:lnTo>
                <a:lnTo>
                  <a:pt x="849630" y="1554480"/>
                </a:lnTo>
                <a:lnTo>
                  <a:pt x="1280160" y="1230630"/>
                </a:lnTo>
                <a:lnTo>
                  <a:pt x="1680210" y="948690"/>
                </a:lnTo>
                <a:lnTo>
                  <a:pt x="2103120" y="674370"/>
                </a:lnTo>
                <a:lnTo>
                  <a:pt x="2514600" y="476250"/>
                </a:lnTo>
                <a:lnTo>
                  <a:pt x="2929890" y="312420"/>
                </a:lnTo>
                <a:lnTo>
                  <a:pt x="3360420" y="163830"/>
                </a:lnTo>
                <a:lnTo>
                  <a:pt x="3790950" y="0"/>
                </a:ln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4964430" y="2004060"/>
            <a:ext cx="3604260" cy="316230"/>
          </a:xfrm>
          <a:custGeom>
            <a:avLst/>
            <a:gdLst>
              <a:gd name="connsiteX0" fmla="*/ 0 w 3604260"/>
              <a:gd name="connsiteY0" fmla="*/ 228600 h 316230"/>
              <a:gd name="connsiteX1" fmla="*/ 422910 w 3604260"/>
              <a:gd name="connsiteY1" fmla="*/ 114300 h 316230"/>
              <a:gd name="connsiteX2" fmla="*/ 819150 w 3604260"/>
              <a:gd name="connsiteY2" fmla="*/ 76200 h 316230"/>
              <a:gd name="connsiteX3" fmla="*/ 1234440 w 3604260"/>
              <a:gd name="connsiteY3" fmla="*/ 0 h 316230"/>
              <a:gd name="connsiteX4" fmla="*/ 1615440 w 3604260"/>
              <a:gd name="connsiteY4" fmla="*/ 19050 h 316230"/>
              <a:gd name="connsiteX5" fmla="*/ 2015490 w 3604260"/>
              <a:gd name="connsiteY5" fmla="*/ 57150 h 316230"/>
              <a:gd name="connsiteX6" fmla="*/ 2423160 w 3604260"/>
              <a:gd name="connsiteY6" fmla="*/ 133350 h 316230"/>
              <a:gd name="connsiteX7" fmla="*/ 2811780 w 3604260"/>
              <a:gd name="connsiteY7" fmla="*/ 186690 h 316230"/>
              <a:gd name="connsiteX8" fmla="*/ 3223260 w 3604260"/>
              <a:gd name="connsiteY8" fmla="*/ 262890 h 316230"/>
              <a:gd name="connsiteX9" fmla="*/ 3604260 w 3604260"/>
              <a:gd name="connsiteY9" fmla="*/ 316230 h 31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04260" h="316230">
                <a:moveTo>
                  <a:pt x="0" y="228600"/>
                </a:moveTo>
                <a:lnTo>
                  <a:pt x="422910" y="114300"/>
                </a:lnTo>
                <a:lnTo>
                  <a:pt x="819150" y="76200"/>
                </a:lnTo>
                <a:lnTo>
                  <a:pt x="1234440" y="0"/>
                </a:lnTo>
                <a:lnTo>
                  <a:pt x="1615440" y="19050"/>
                </a:lnTo>
                <a:lnTo>
                  <a:pt x="2015490" y="57150"/>
                </a:lnTo>
                <a:lnTo>
                  <a:pt x="2423160" y="133350"/>
                </a:lnTo>
                <a:lnTo>
                  <a:pt x="2811780" y="186690"/>
                </a:lnTo>
                <a:lnTo>
                  <a:pt x="3223260" y="262890"/>
                </a:lnTo>
                <a:lnTo>
                  <a:pt x="3604260" y="316230"/>
                </a:ln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04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460851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  <a:ea typeface="다음_SemiBold" pitchFamily="2" charset="-127"/>
              </a:rPr>
              <a:t>Experimental design 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6804248" y="1412776"/>
            <a:ext cx="201622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AdvGulliv-R"/>
              </a:rPr>
              <a:t>The performances of different similarity measures with different </a:t>
            </a:r>
            <a:r>
              <a:rPr lang="en-US" altLang="ko-KR" sz="800" dirty="0" err="1">
                <a:latin typeface="AdvGulliv-I"/>
              </a:rPr>
              <a:t>TopN</a:t>
            </a:r>
            <a:r>
              <a:rPr lang="en-US" altLang="ko-KR" sz="800" dirty="0">
                <a:latin typeface="AdvGulliv-I"/>
              </a:rPr>
              <a:t> </a:t>
            </a:r>
            <a:r>
              <a:rPr lang="en-US" altLang="ko-KR" sz="800" dirty="0">
                <a:latin typeface="AdvGulliv-R"/>
              </a:rPr>
              <a:t>on ML-100K data set. We notice that our improved similarity measure (NHSM) has the best</a:t>
            </a:r>
          </a:p>
          <a:p>
            <a:r>
              <a:rPr lang="en-US" altLang="ko-KR" sz="800" dirty="0">
                <a:latin typeface="AdvGulliv-R"/>
              </a:rPr>
              <a:t>performance in the whole </a:t>
            </a:r>
            <a:r>
              <a:rPr lang="en-US" altLang="ko-KR" sz="800" dirty="0" err="1">
                <a:latin typeface="AdvGulliv-I"/>
              </a:rPr>
              <a:t>TopN</a:t>
            </a:r>
            <a:r>
              <a:rPr lang="en-US" altLang="ko-KR" sz="800" dirty="0">
                <a:latin typeface="AdvGulliv-I"/>
              </a:rPr>
              <a:t> </a:t>
            </a:r>
            <a:r>
              <a:rPr lang="en-US" altLang="ko-KR" sz="800" dirty="0">
                <a:latin typeface="AdvGulliv-R"/>
              </a:rPr>
              <a:t>range compared with these similarity measures.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" y="1114652"/>
            <a:ext cx="5878030" cy="3003874"/>
            <a:chOff x="164607" y="1432208"/>
            <a:chExt cx="5072631" cy="259228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607" y="1432208"/>
              <a:ext cx="5072631" cy="2592288"/>
            </a:xfrm>
            <a:prstGeom prst="rect">
              <a:avLst/>
            </a:prstGeom>
          </p:spPr>
        </p:pic>
        <p:sp>
          <p:nvSpPr>
            <p:cNvPr id="8" name="자유형 7"/>
            <p:cNvSpPr/>
            <p:nvPr/>
          </p:nvSpPr>
          <p:spPr>
            <a:xfrm>
              <a:off x="411480" y="1866900"/>
              <a:ext cx="2308860" cy="1572260"/>
            </a:xfrm>
            <a:custGeom>
              <a:avLst/>
              <a:gdLst>
                <a:gd name="connsiteX0" fmla="*/ 0 w 2308860"/>
                <a:gd name="connsiteY0" fmla="*/ 1572260 h 1572260"/>
                <a:gd name="connsiteX1" fmla="*/ 259080 w 2308860"/>
                <a:gd name="connsiteY1" fmla="*/ 1290320 h 1572260"/>
                <a:gd name="connsiteX2" fmla="*/ 513080 w 2308860"/>
                <a:gd name="connsiteY2" fmla="*/ 993140 h 1572260"/>
                <a:gd name="connsiteX3" fmla="*/ 784860 w 2308860"/>
                <a:gd name="connsiteY3" fmla="*/ 764540 h 1572260"/>
                <a:gd name="connsiteX4" fmla="*/ 1036320 w 2308860"/>
                <a:gd name="connsiteY4" fmla="*/ 558800 h 1572260"/>
                <a:gd name="connsiteX5" fmla="*/ 1303020 w 2308860"/>
                <a:gd name="connsiteY5" fmla="*/ 381000 h 1572260"/>
                <a:gd name="connsiteX6" fmla="*/ 1541780 w 2308860"/>
                <a:gd name="connsiteY6" fmla="*/ 246380 h 1572260"/>
                <a:gd name="connsiteX7" fmla="*/ 1798320 w 2308860"/>
                <a:gd name="connsiteY7" fmla="*/ 147320 h 1572260"/>
                <a:gd name="connsiteX8" fmla="*/ 2059940 w 2308860"/>
                <a:gd name="connsiteY8" fmla="*/ 66040 h 1572260"/>
                <a:gd name="connsiteX9" fmla="*/ 2308860 w 2308860"/>
                <a:gd name="connsiteY9" fmla="*/ 0 h 1572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860" h="1572260">
                  <a:moveTo>
                    <a:pt x="0" y="1572260"/>
                  </a:moveTo>
                  <a:lnTo>
                    <a:pt x="259080" y="1290320"/>
                  </a:lnTo>
                  <a:lnTo>
                    <a:pt x="513080" y="993140"/>
                  </a:lnTo>
                  <a:lnTo>
                    <a:pt x="784860" y="764540"/>
                  </a:lnTo>
                  <a:lnTo>
                    <a:pt x="1036320" y="558800"/>
                  </a:lnTo>
                  <a:lnTo>
                    <a:pt x="1303020" y="381000"/>
                  </a:lnTo>
                  <a:lnTo>
                    <a:pt x="1541780" y="246380"/>
                  </a:lnTo>
                  <a:lnTo>
                    <a:pt x="1798320" y="147320"/>
                  </a:lnTo>
                  <a:lnTo>
                    <a:pt x="2059940" y="66040"/>
                  </a:lnTo>
                  <a:lnTo>
                    <a:pt x="2308860" y="0"/>
                  </a:ln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>
              <a:off x="3050540" y="1757680"/>
              <a:ext cx="2131060" cy="741680"/>
            </a:xfrm>
            <a:custGeom>
              <a:avLst/>
              <a:gdLst>
                <a:gd name="connsiteX0" fmla="*/ 0 w 2131060"/>
                <a:gd name="connsiteY0" fmla="*/ 0 h 741680"/>
                <a:gd name="connsiteX1" fmla="*/ 251460 w 2131060"/>
                <a:gd name="connsiteY1" fmla="*/ 60960 h 741680"/>
                <a:gd name="connsiteX2" fmla="*/ 485140 w 2131060"/>
                <a:gd name="connsiteY2" fmla="*/ 149860 h 741680"/>
                <a:gd name="connsiteX3" fmla="*/ 728980 w 2131060"/>
                <a:gd name="connsiteY3" fmla="*/ 220980 h 741680"/>
                <a:gd name="connsiteX4" fmla="*/ 977900 w 2131060"/>
                <a:gd name="connsiteY4" fmla="*/ 314960 h 741680"/>
                <a:gd name="connsiteX5" fmla="*/ 1193800 w 2131060"/>
                <a:gd name="connsiteY5" fmla="*/ 408940 h 741680"/>
                <a:gd name="connsiteX6" fmla="*/ 1414780 w 2131060"/>
                <a:gd name="connsiteY6" fmla="*/ 490220 h 741680"/>
                <a:gd name="connsiteX7" fmla="*/ 1645920 w 2131060"/>
                <a:gd name="connsiteY7" fmla="*/ 574040 h 741680"/>
                <a:gd name="connsiteX8" fmla="*/ 1884680 w 2131060"/>
                <a:gd name="connsiteY8" fmla="*/ 660400 h 741680"/>
                <a:gd name="connsiteX9" fmla="*/ 2131060 w 2131060"/>
                <a:gd name="connsiteY9" fmla="*/ 741680 h 74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31060" h="741680">
                  <a:moveTo>
                    <a:pt x="0" y="0"/>
                  </a:moveTo>
                  <a:lnTo>
                    <a:pt x="251460" y="60960"/>
                  </a:lnTo>
                  <a:lnTo>
                    <a:pt x="485140" y="149860"/>
                  </a:lnTo>
                  <a:lnTo>
                    <a:pt x="728980" y="220980"/>
                  </a:lnTo>
                  <a:lnTo>
                    <a:pt x="977900" y="314960"/>
                  </a:lnTo>
                  <a:lnTo>
                    <a:pt x="1193800" y="408940"/>
                  </a:lnTo>
                  <a:lnTo>
                    <a:pt x="1414780" y="490220"/>
                  </a:lnTo>
                  <a:lnTo>
                    <a:pt x="1645920" y="574040"/>
                  </a:lnTo>
                  <a:lnTo>
                    <a:pt x="1884680" y="660400"/>
                  </a:lnTo>
                  <a:lnTo>
                    <a:pt x="2131060" y="741680"/>
                  </a:ln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0" y="4102598"/>
            <a:ext cx="5940152" cy="2755402"/>
            <a:chOff x="251520" y="4221088"/>
            <a:chExt cx="5126241" cy="237786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1520" y="4221088"/>
              <a:ext cx="5126241" cy="2377861"/>
            </a:xfrm>
            <a:prstGeom prst="rect">
              <a:avLst/>
            </a:prstGeom>
          </p:spPr>
        </p:pic>
        <p:sp>
          <p:nvSpPr>
            <p:cNvPr id="10" name="자유형 9"/>
            <p:cNvSpPr/>
            <p:nvPr/>
          </p:nvSpPr>
          <p:spPr>
            <a:xfrm>
              <a:off x="492760" y="4549140"/>
              <a:ext cx="2308860" cy="1513840"/>
            </a:xfrm>
            <a:custGeom>
              <a:avLst/>
              <a:gdLst>
                <a:gd name="connsiteX0" fmla="*/ 0 w 2308860"/>
                <a:gd name="connsiteY0" fmla="*/ 1513840 h 1513840"/>
                <a:gd name="connsiteX1" fmla="*/ 254000 w 2308860"/>
                <a:gd name="connsiteY1" fmla="*/ 1270000 h 1513840"/>
                <a:gd name="connsiteX2" fmla="*/ 502920 w 2308860"/>
                <a:gd name="connsiteY2" fmla="*/ 1031240 h 1513840"/>
                <a:gd name="connsiteX3" fmla="*/ 754380 w 2308860"/>
                <a:gd name="connsiteY3" fmla="*/ 843280 h 1513840"/>
                <a:gd name="connsiteX4" fmla="*/ 1051560 w 2308860"/>
                <a:gd name="connsiteY4" fmla="*/ 675640 h 1513840"/>
                <a:gd name="connsiteX5" fmla="*/ 1277620 w 2308860"/>
                <a:gd name="connsiteY5" fmla="*/ 543560 h 1513840"/>
                <a:gd name="connsiteX6" fmla="*/ 1534160 w 2308860"/>
                <a:gd name="connsiteY6" fmla="*/ 426720 h 1513840"/>
                <a:gd name="connsiteX7" fmla="*/ 1798320 w 2308860"/>
                <a:gd name="connsiteY7" fmla="*/ 289560 h 1513840"/>
                <a:gd name="connsiteX8" fmla="*/ 2034540 w 2308860"/>
                <a:gd name="connsiteY8" fmla="*/ 144780 h 1513840"/>
                <a:gd name="connsiteX9" fmla="*/ 2308860 w 2308860"/>
                <a:gd name="connsiteY9" fmla="*/ 0 h 15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860" h="1513840">
                  <a:moveTo>
                    <a:pt x="0" y="1513840"/>
                  </a:moveTo>
                  <a:lnTo>
                    <a:pt x="254000" y="1270000"/>
                  </a:lnTo>
                  <a:lnTo>
                    <a:pt x="502920" y="1031240"/>
                  </a:lnTo>
                  <a:lnTo>
                    <a:pt x="754380" y="843280"/>
                  </a:lnTo>
                  <a:lnTo>
                    <a:pt x="1051560" y="675640"/>
                  </a:lnTo>
                  <a:lnTo>
                    <a:pt x="1277620" y="543560"/>
                  </a:lnTo>
                  <a:lnTo>
                    <a:pt x="1534160" y="426720"/>
                  </a:lnTo>
                  <a:lnTo>
                    <a:pt x="1798320" y="289560"/>
                  </a:lnTo>
                  <a:lnTo>
                    <a:pt x="2034540" y="144780"/>
                  </a:lnTo>
                  <a:lnTo>
                    <a:pt x="2308860" y="0"/>
                  </a:ln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>
              <a:off x="3053080" y="4429760"/>
              <a:ext cx="2288540" cy="665480"/>
            </a:xfrm>
            <a:custGeom>
              <a:avLst/>
              <a:gdLst>
                <a:gd name="connsiteX0" fmla="*/ 0 w 2288540"/>
                <a:gd name="connsiteY0" fmla="*/ 0 h 665480"/>
                <a:gd name="connsiteX1" fmla="*/ 274320 w 2288540"/>
                <a:gd name="connsiteY1" fmla="*/ 48260 h 665480"/>
                <a:gd name="connsiteX2" fmla="*/ 505460 w 2288540"/>
                <a:gd name="connsiteY2" fmla="*/ 157480 h 665480"/>
                <a:gd name="connsiteX3" fmla="*/ 769620 w 2288540"/>
                <a:gd name="connsiteY3" fmla="*/ 276860 h 665480"/>
                <a:gd name="connsiteX4" fmla="*/ 1026160 w 2288540"/>
                <a:gd name="connsiteY4" fmla="*/ 358140 h 665480"/>
                <a:gd name="connsiteX5" fmla="*/ 1272540 w 2288540"/>
                <a:gd name="connsiteY5" fmla="*/ 444500 h 665480"/>
                <a:gd name="connsiteX6" fmla="*/ 1549400 w 2288540"/>
                <a:gd name="connsiteY6" fmla="*/ 495300 h 665480"/>
                <a:gd name="connsiteX7" fmla="*/ 1772920 w 2288540"/>
                <a:gd name="connsiteY7" fmla="*/ 561340 h 665480"/>
                <a:gd name="connsiteX8" fmla="*/ 2042160 w 2288540"/>
                <a:gd name="connsiteY8" fmla="*/ 617220 h 665480"/>
                <a:gd name="connsiteX9" fmla="*/ 2288540 w 2288540"/>
                <a:gd name="connsiteY9" fmla="*/ 665480 h 66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8540" h="665480">
                  <a:moveTo>
                    <a:pt x="0" y="0"/>
                  </a:moveTo>
                  <a:lnTo>
                    <a:pt x="274320" y="48260"/>
                  </a:lnTo>
                  <a:lnTo>
                    <a:pt x="505460" y="157480"/>
                  </a:lnTo>
                  <a:lnTo>
                    <a:pt x="769620" y="276860"/>
                  </a:lnTo>
                  <a:lnTo>
                    <a:pt x="1026160" y="358140"/>
                  </a:lnTo>
                  <a:lnTo>
                    <a:pt x="1272540" y="444500"/>
                  </a:lnTo>
                  <a:lnTo>
                    <a:pt x="1549400" y="495300"/>
                  </a:lnTo>
                  <a:lnTo>
                    <a:pt x="1772920" y="561340"/>
                  </a:lnTo>
                  <a:lnTo>
                    <a:pt x="2042160" y="617220"/>
                  </a:lnTo>
                  <a:lnTo>
                    <a:pt x="2288540" y="665480"/>
                  </a:ln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5185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460851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  <a:ea typeface="다음_SemiBold" pitchFamily="2" charset="-127"/>
              </a:rPr>
              <a:t>Conclusion and Future </a:t>
            </a: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323528" y="1195735"/>
            <a:ext cx="8064896" cy="2312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1400" dirty="0"/>
              <a:t>사용자의 측정 데이터가 없거나</a:t>
            </a:r>
            <a:r>
              <a:rPr lang="en-US" altLang="ko-KR" sz="1400" dirty="0"/>
              <a:t>, </a:t>
            </a:r>
            <a:r>
              <a:rPr lang="ko-KR" altLang="en-US" sz="1400" dirty="0"/>
              <a:t>데이터가 희소한 경우 </a:t>
            </a:r>
            <a:endParaRPr lang="en-US" altLang="ko-KR" sz="1400" dirty="0"/>
          </a:p>
          <a:p>
            <a:pPr latinLnBrk="0">
              <a:lnSpc>
                <a:spcPct val="150000"/>
              </a:lnSpc>
            </a:pPr>
            <a:r>
              <a:rPr lang="ko-KR" altLang="en-US" sz="1400" dirty="0"/>
              <a:t>기존에 사용된 측정방식의 예측 성능이 낮다</a:t>
            </a:r>
            <a:r>
              <a:rPr lang="en-US" altLang="ko-KR" sz="1400" dirty="0"/>
              <a:t>.</a:t>
            </a:r>
          </a:p>
          <a:p>
            <a:pPr latinLnBrk="0">
              <a:lnSpc>
                <a:spcPct val="150000"/>
              </a:lnSpc>
            </a:pPr>
            <a:r>
              <a:rPr lang="ko-KR" altLang="en-US" sz="1400" dirty="0"/>
              <a:t>기존 </a:t>
            </a:r>
            <a:r>
              <a:rPr lang="en-US" altLang="ko-KR" sz="1400" dirty="0"/>
              <a:t>HSM</a:t>
            </a:r>
            <a:r>
              <a:rPr lang="ko-KR" altLang="en-US" sz="1400" dirty="0"/>
              <a:t>인 </a:t>
            </a:r>
            <a:r>
              <a:rPr lang="en-US" altLang="ko-KR" sz="1400" dirty="0"/>
              <a:t>PIP </a:t>
            </a:r>
            <a:r>
              <a:rPr lang="ko-KR" altLang="en-US" sz="1400" dirty="0"/>
              <a:t>역시 정규화 되지 않고 계산이 복잡했다</a:t>
            </a:r>
            <a:r>
              <a:rPr lang="en-US" altLang="ko-KR" sz="1400" dirty="0"/>
              <a:t>.</a:t>
            </a:r>
          </a:p>
          <a:p>
            <a:pPr latinLnBrk="0">
              <a:lnSpc>
                <a:spcPct val="150000"/>
              </a:lnSpc>
            </a:pPr>
            <a:endParaRPr lang="en-US" altLang="ko-KR" sz="1400" dirty="0"/>
          </a:p>
          <a:p>
            <a:pPr latinLnBrk="0">
              <a:lnSpc>
                <a:spcPct val="150000"/>
              </a:lnSpc>
            </a:pPr>
            <a:r>
              <a:rPr lang="ko-KR" altLang="en-US" sz="1400" dirty="0"/>
              <a:t>이를 보안하기 위하여</a:t>
            </a:r>
            <a:endParaRPr lang="en-US" altLang="ko-KR" sz="1400" dirty="0"/>
          </a:p>
          <a:p>
            <a:pPr latinLnBrk="0">
              <a:lnSpc>
                <a:spcPct val="150000"/>
              </a:lnSpc>
            </a:pPr>
            <a:r>
              <a:rPr lang="ko-KR" altLang="en-US" sz="1400" dirty="0"/>
              <a:t>두 사용자 간의 공통 등급의 비율과 사용자의 등급 선호도를 고려한 </a:t>
            </a:r>
            <a:endParaRPr lang="en-US" altLang="ko-KR" sz="1400" dirty="0"/>
          </a:p>
          <a:p>
            <a:pPr latinLnBrk="0">
              <a:lnSpc>
                <a:spcPct val="150000"/>
              </a:lnSpc>
            </a:pPr>
            <a:r>
              <a:rPr lang="en-US" altLang="ko-KR" sz="1400" dirty="0"/>
              <a:t>NHSM </a:t>
            </a:r>
            <a:r>
              <a:rPr lang="ko-KR" altLang="en-US" sz="1400" dirty="0"/>
              <a:t>를 사용한 경우 성능이 향상되는 것을 확인했다</a:t>
            </a:r>
            <a:r>
              <a:rPr lang="en-US" altLang="ko-KR" sz="1400" dirty="0"/>
              <a:t>.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771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240354" y="5589240"/>
            <a:ext cx="5616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  <a:ea typeface="KoPub돋움체 Bold" panose="00000800000000000000" pitchFamily="2" charset="-127"/>
              </a:rPr>
              <a:t>2019. 08. 16</a:t>
            </a:r>
          </a:p>
          <a:p>
            <a:pPr algn="r"/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  <a:ea typeface="KoPub돋움체 Bold" panose="00000800000000000000" pitchFamily="2" charset="-127"/>
              </a:rPr>
              <a:t>심아름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+mj-lt"/>
              <a:ea typeface="KoPub돋움체 Bold" panose="00000800000000000000" pitchFamily="2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 flipH="1">
            <a:off x="6804248" y="6381328"/>
            <a:ext cx="20398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12776"/>
            <a:ext cx="8064896" cy="201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28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1000911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  <a:ea typeface="다음_SemiBold" pitchFamily="2" charset="-127"/>
              </a:rPr>
              <a:t>Similarity Fusion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25">
            <a:extLst>
              <a:ext uri="{FF2B5EF4-FFF2-40B4-BE49-F238E27FC236}">
                <a16:creationId xmlns:a16="http://schemas.microsoft.com/office/drawing/2014/main" id="{2B9A617A-D516-41D7-B6ED-72EACBF70F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1195735"/>
            <a:ext cx="8784976" cy="16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SUR</a:t>
            </a:r>
            <a:r>
              <a:rPr lang="ko-KR" altLang="ko-KR" sz="1400" dirty="0"/>
              <a:t>과 </a:t>
            </a:r>
            <a:r>
              <a:rPr lang="en-US" altLang="ko-KR" sz="1400" dirty="0"/>
              <a:t>SIR</a:t>
            </a:r>
            <a:r>
              <a:rPr lang="ko-KR" altLang="ko-KR" sz="1400" dirty="0"/>
              <a:t>을 </a:t>
            </a:r>
            <a:r>
              <a:rPr lang="ko-KR" altLang="en-US" sz="1400" dirty="0"/>
              <a:t>결합하여 </a:t>
            </a:r>
            <a:r>
              <a:rPr lang="en-US" altLang="ko-KR" sz="1400" dirty="0"/>
              <a:t>‘not-so-similar’ </a:t>
            </a:r>
            <a:r>
              <a:rPr lang="ko-KR" altLang="ko-KR" sz="1400" dirty="0"/>
              <a:t>에 대한 </a:t>
            </a:r>
            <a:r>
              <a:rPr lang="ko-KR" altLang="en-US" sz="1400" dirty="0"/>
              <a:t>예측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br>
              <a:rPr lang="en-US" altLang="ko-KR" sz="1400" dirty="0">
                <a:ea typeface="다음_Regular" panose="02000603060000000000" pitchFamily="2" charset="-127"/>
              </a:rPr>
            </a:br>
            <a:r>
              <a:rPr lang="en-US" altLang="ko-KR" sz="1400" b="1" dirty="0">
                <a:ea typeface="다음_Regular" panose="02000603060000000000" pitchFamily="2" charset="-127"/>
              </a:rPr>
              <a:t>SUIR</a:t>
            </a:r>
            <a:r>
              <a:rPr lang="en-US" altLang="ko-KR" sz="1400" dirty="0"/>
              <a:t>(</a:t>
            </a:r>
            <a:r>
              <a:rPr lang="en-US" altLang="ko-KR" sz="1400" dirty="0">
                <a:ea typeface="다음_Regular" panose="02000603060000000000" pitchFamily="2" charset="-127"/>
              </a:rPr>
              <a:t>Similar User Item ratings</a:t>
            </a:r>
            <a:r>
              <a:rPr lang="en-US" altLang="ko-KR" sz="1400" dirty="0"/>
              <a:t>) : </a:t>
            </a:r>
            <a:r>
              <a:rPr lang="ko-KR" altLang="en-US" sz="1400" dirty="0"/>
              <a:t>유사한 사용자의 유사한</a:t>
            </a:r>
            <a:r>
              <a:rPr lang="en-US" altLang="ko-KR" sz="1400" dirty="0"/>
              <a:t> </a:t>
            </a:r>
            <a:r>
              <a:rPr lang="ko-KR" altLang="en-US" sz="1400" dirty="0"/>
              <a:t>항목에 대한 </a:t>
            </a:r>
            <a:r>
              <a:rPr lang="en-US" altLang="ko-KR" sz="1400" dirty="0"/>
              <a:t>known ratings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	</a:t>
            </a:r>
            <a:r>
              <a:rPr lang="en-US" altLang="ko-KR" sz="1400" b="1" dirty="0">
                <a:ea typeface="다음_Regular" panose="02000603060000000000" pitchFamily="2" charset="-127"/>
              </a:rPr>
              <a:t>SUIR</a:t>
            </a:r>
            <a:r>
              <a:rPr lang="en-US" altLang="ko-KR" sz="1400" dirty="0">
                <a:ea typeface="다음_Regular" panose="02000603060000000000" pitchFamily="2" charset="-127"/>
              </a:rPr>
              <a:t> = </a:t>
            </a:r>
            <a:r>
              <a:rPr lang="en-US" altLang="ko-KR" sz="1400" dirty="0" err="1">
                <a:ea typeface="다음_Regular" panose="02000603060000000000" pitchFamily="2" charset="-127"/>
              </a:rPr>
              <a:t>SUIR</a:t>
            </a:r>
            <a:r>
              <a:rPr lang="en-US" altLang="ko-KR" sz="1400" baseline="-25000" dirty="0" err="1">
                <a:ea typeface="다음_Regular" panose="02000603060000000000" pitchFamily="2" charset="-127"/>
              </a:rPr>
              <a:t>k,m</a:t>
            </a:r>
            <a:r>
              <a:rPr lang="en-US" altLang="ko-KR" sz="1400" dirty="0">
                <a:ea typeface="다음_Regular" panose="02000603060000000000" pitchFamily="2" charset="-127"/>
              </a:rPr>
              <a:t> = {</a:t>
            </a:r>
            <a:r>
              <a:rPr lang="en-US" altLang="ko-KR" sz="1400" dirty="0" err="1">
                <a:ea typeface="다음_Regular" panose="02000603060000000000" pitchFamily="2" charset="-127"/>
              </a:rPr>
              <a:t>x</a:t>
            </a:r>
            <a:r>
              <a:rPr lang="en-US" altLang="ko-KR" sz="1400" baseline="-25000" dirty="0" err="1">
                <a:ea typeface="다음_Regular" panose="02000603060000000000" pitchFamily="2" charset="-127"/>
              </a:rPr>
              <a:t>a,b</a:t>
            </a:r>
            <a:r>
              <a:rPr lang="en-US" altLang="ko-KR" sz="1400" dirty="0">
                <a:ea typeface="다음_Regular" panose="02000603060000000000" pitchFamily="2" charset="-127"/>
              </a:rPr>
              <a:t> | </a:t>
            </a:r>
            <a:r>
              <a:rPr lang="en-US" altLang="ko-KR" sz="1400" dirty="0" err="1">
                <a:ea typeface="다음_Regular" panose="02000603060000000000" pitchFamily="2" charset="-127"/>
              </a:rPr>
              <a:t>u</a:t>
            </a:r>
            <a:r>
              <a:rPr lang="en-US" altLang="ko-KR" sz="1400" baseline="-25000" dirty="0" err="1">
                <a:ea typeface="다음_Regular" panose="02000603060000000000" pitchFamily="2" charset="-127"/>
              </a:rPr>
              <a:t>a</a:t>
            </a:r>
            <a:r>
              <a:rPr lang="ko-KR" altLang="ko-KR" sz="1400" dirty="0">
                <a:ea typeface="다음_Regular" panose="02000603060000000000" pitchFamily="2" charset="-127"/>
              </a:rPr>
              <a:t>∈</a:t>
            </a:r>
            <a:r>
              <a:rPr lang="en-US" altLang="ko-KR" sz="1400" dirty="0">
                <a:ea typeface="다음_Regular" panose="02000603060000000000" pitchFamily="2" charset="-127"/>
              </a:rPr>
              <a:t>S</a:t>
            </a:r>
            <a:r>
              <a:rPr lang="en-US" altLang="ko-KR" sz="1400" baseline="-25000" dirty="0">
                <a:ea typeface="다음_Regular" panose="02000603060000000000" pitchFamily="2" charset="-127"/>
              </a:rPr>
              <a:t>u</a:t>
            </a:r>
            <a:r>
              <a:rPr lang="en-US" altLang="ko-KR" sz="1400" dirty="0">
                <a:ea typeface="다음_Regular" panose="02000603060000000000" pitchFamily="2" charset="-127"/>
              </a:rPr>
              <a:t>(</a:t>
            </a:r>
            <a:r>
              <a:rPr lang="en-US" altLang="ko-KR" sz="1400" dirty="0" err="1">
                <a:ea typeface="다음_Regular" panose="02000603060000000000" pitchFamily="2" charset="-127"/>
              </a:rPr>
              <a:t>u</a:t>
            </a:r>
            <a:r>
              <a:rPr lang="en-US" altLang="ko-KR" sz="1400" baseline="-25000" dirty="0" err="1">
                <a:ea typeface="다음_Regular" panose="02000603060000000000" pitchFamily="2" charset="-127"/>
              </a:rPr>
              <a:t>k</a:t>
            </a:r>
            <a:r>
              <a:rPr lang="en-US" altLang="ko-KR" sz="1400" dirty="0">
                <a:ea typeface="다음_Regular" panose="02000603060000000000" pitchFamily="2" charset="-127"/>
              </a:rPr>
              <a:t>) , </a:t>
            </a:r>
            <a:r>
              <a:rPr lang="en-US" altLang="ko-KR" sz="1400" dirty="0" err="1">
                <a:ea typeface="다음_Regular" panose="02000603060000000000" pitchFamily="2" charset="-127"/>
              </a:rPr>
              <a:t>i</a:t>
            </a:r>
            <a:r>
              <a:rPr lang="en-US" altLang="ko-KR" sz="1400" baseline="-25000" dirty="0" err="1">
                <a:ea typeface="다음_Regular" panose="02000603060000000000" pitchFamily="2" charset="-127"/>
              </a:rPr>
              <a:t>b</a:t>
            </a:r>
            <a:r>
              <a:rPr lang="ko-KR" altLang="ko-KR" sz="1400" dirty="0">
                <a:ea typeface="다음_Regular" panose="02000603060000000000" pitchFamily="2" charset="-127"/>
              </a:rPr>
              <a:t>∈</a:t>
            </a:r>
            <a:r>
              <a:rPr lang="en-US" altLang="ko-KR" sz="1400" dirty="0">
                <a:ea typeface="다음_Regular" panose="02000603060000000000" pitchFamily="2" charset="-127"/>
              </a:rPr>
              <a:t>S</a:t>
            </a:r>
            <a:r>
              <a:rPr lang="en-US" altLang="ko-KR" sz="1400" baseline="-25000" dirty="0">
                <a:ea typeface="다음_Regular" panose="02000603060000000000" pitchFamily="2" charset="-127"/>
              </a:rPr>
              <a:t>i</a:t>
            </a:r>
            <a:r>
              <a:rPr lang="en-US" altLang="ko-KR" sz="1400" dirty="0">
                <a:ea typeface="다음_Regular" panose="02000603060000000000" pitchFamily="2" charset="-127"/>
              </a:rPr>
              <a:t>(</a:t>
            </a:r>
            <a:r>
              <a:rPr lang="en-US" altLang="ko-KR" sz="1400" dirty="0" err="1">
                <a:ea typeface="다음_Regular" panose="02000603060000000000" pitchFamily="2" charset="-127"/>
              </a:rPr>
              <a:t>i</a:t>
            </a:r>
            <a:r>
              <a:rPr lang="en-US" altLang="ko-KR" sz="1400" baseline="-25000" dirty="0" err="1">
                <a:ea typeface="다음_Regular" panose="02000603060000000000" pitchFamily="2" charset="-127"/>
              </a:rPr>
              <a:t>m</a:t>
            </a:r>
            <a:r>
              <a:rPr lang="en-US" altLang="ko-KR" sz="1400" dirty="0">
                <a:ea typeface="다음_Regular" panose="02000603060000000000" pitchFamily="2" charset="-127"/>
              </a:rPr>
              <a:t>), a</a:t>
            </a:r>
            <a:r>
              <a:rPr lang="ko-KR" altLang="ko-KR" sz="1400" dirty="0">
                <a:ea typeface="다음_Regular" panose="02000603060000000000" pitchFamily="2" charset="-127"/>
              </a:rPr>
              <a:t>≠</a:t>
            </a:r>
            <a:r>
              <a:rPr lang="en-US" altLang="ko-KR" sz="1400" dirty="0">
                <a:ea typeface="다음_Regular" panose="02000603060000000000" pitchFamily="2" charset="-127"/>
              </a:rPr>
              <a:t>k, b</a:t>
            </a:r>
            <a:r>
              <a:rPr lang="ko-KR" altLang="ko-KR" sz="1400" dirty="0">
                <a:ea typeface="다음_Regular" panose="02000603060000000000" pitchFamily="2" charset="-127"/>
              </a:rPr>
              <a:t>≠</a:t>
            </a:r>
            <a:r>
              <a:rPr lang="en-US" altLang="ko-KR" sz="1400" dirty="0">
                <a:ea typeface="다음_Regular" panose="02000603060000000000" pitchFamily="2" charset="-127"/>
              </a:rPr>
              <a:t>m}.</a:t>
            </a:r>
            <a:endParaRPr lang="ko-KR" altLang="ko-KR" sz="1400" dirty="0">
              <a:ea typeface="다음_Regular" panose="02000603060000000000" pitchFamily="2" charset="-127"/>
            </a:endParaRPr>
          </a:p>
          <a:p>
            <a:endParaRPr lang="en-US" altLang="ko-KR" sz="1400" dirty="0">
              <a:ea typeface="다음_Regular" panose="0200060306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2816318"/>
            <a:ext cx="5503566" cy="397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39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1000911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  <a:ea typeface="다음_SemiBold" pitchFamily="2" charset="-127"/>
              </a:rPr>
              <a:t>Similarity Fusion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5933B6EB-AC4E-4FB1-8B84-558EF86994A9}"/>
                  </a:ext>
                </a:extLst>
              </p:cNvPr>
              <p:cNvSpPr/>
              <p:nvPr/>
            </p:nvSpPr>
            <p:spPr>
              <a:xfrm>
                <a:off x="428355" y="1268760"/>
                <a:ext cx="8896173" cy="54252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C93C7"/>
                    </a:solidFill>
                    <a:ea typeface="다음_Regular" panose="02000603060000000000" pitchFamily="2" charset="-127"/>
                  </a:rPr>
                  <a:t>Probability Fusion Framework </a:t>
                </a:r>
              </a:p>
              <a:p>
                <a:pPr lv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b="1" dirty="0">
                    <a:latin typeface="맑은 고딕" panose="020B0503020000020004" pitchFamily="50" charset="-127"/>
                    <a:cs typeface="CMMI9"/>
                  </a:rPr>
                  <a:t>P</a:t>
                </a:r>
                <a:r>
                  <a:rPr lang="en-US" altLang="ko-KR" sz="1400" b="1" dirty="0">
                    <a:latin typeface="맑은 고딕" panose="020B0503020000020004" pitchFamily="50" charset="-127"/>
                    <a:cs typeface="CMR9"/>
                  </a:rPr>
                  <a:t>(</a:t>
                </a:r>
                <a:r>
                  <a:rPr lang="en-US" altLang="ko-KR" sz="1400" b="1" dirty="0" err="1">
                    <a:latin typeface="맑은 고딕" panose="020B0503020000020004" pitchFamily="50" charset="-127"/>
                    <a:cs typeface="CMMI9"/>
                  </a:rPr>
                  <a:t>x</a:t>
                </a:r>
                <a:r>
                  <a:rPr lang="en-US" altLang="ko-KR" sz="1400" b="1" baseline="-30000" dirty="0" err="1">
                    <a:latin typeface="맑은 고딕" panose="020B0503020000020004" pitchFamily="50" charset="-127"/>
                    <a:cs typeface="CMMI6"/>
                  </a:rPr>
                  <a:t>k,m</a:t>
                </a:r>
                <a:r>
                  <a:rPr lang="en-US" altLang="ko-KR" sz="1400" b="1" dirty="0">
                    <a:latin typeface="맑은 고딕" panose="020B0503020000020004" pitchFamily="50" charset="-127"/>
                    <a:cs typeface="CMMI6"/>
                  </a:rPr>
                  <a:t> </a:t>
                </a:r>
                <a:r>
                  <a:rPr lang="en-US" altLang="ko-KR" sz="1400" b="1" dirty="0">
                    <a:latin typeface="맑은 고딕" panose="020B0503020000020004" pitchFamily="50" charset="-127"/>
                    <a:cs typeface="CMSY9"/>
                  </a:rPr>
                  <a:t>|</a:t>
                </a:r>
                <a:r>
                  <a:rPr lang="en-US" altLang="ko-KR" sz="1400" b="1" dirty="0">
                    <a:latin typeface="맑은 고딕" panose="020B0503020000020004" pitchFamily="50" charset="-127"/>
                    <a:cs typeface="CMTI9"/>
                  </a:rPr>
                  <a:t>SUR</a:t>
                </a:r>
                <a:r>
                  <a:rPr lang="en-US" altLang="ko-KR" sz="1400" b="1" dirty="0">
                    <a:latin typeface="맑은 고딕" panose="020B0503020000020004" pitchFamily="50" charset="-127"/>
                    <a:cs typeface="CMMI9"/>
                  </a:rPr>
                  <a:t>, </a:t>
                </a:r>
                <a:r>
                  <a:rPr lang="en-US" altLang="ko-KR" sz="1400" b="1" dirty="0">
                    <a:latin typeface="맑은 고딕" panose="020B0503020000020004" pitchFamily="50" charset="-127"/>
                    <a:cs typeface="CMTI9"/>
                  </a:rPr>
                  <a:t>SIR, </a:t>
                </a:r>
                <a:r>
                  <a:rPr lang="en-US" altLang="ko-KR" sz="1400" b="1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SUIR</a:t>
                </a:r>
                <a:r>
                  <a:rPr lang="en-US" altLang="ko-KR" sz="1400" b="1" dirty="0">
                    <a:latin typeface="맑은 고딕" panose="020B0503020000020004" pitchFamily="50" charset="-127"/>
                    <a:cs typeface="CMR9"/>
                  </a:rPr>
                  <a:t>)</a:t>
                </a:r>
              </a:p>
              <a:p>
                <a:pPr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400" b="1" dirty="0">
                    <a:solidFill>
                      <a:srgbClr val="000000"/>
                    </a:solidFill>
                    <a:latin typeface="맑은 고딕" panose="020B0503020000020004" pitchFamily="50" charset="-127"/>
                    <a:cs typeface="Helvetica" panose="020B0604020202020204" pitchFamily="34" charset="0"/>
                  </a:rPr>
                  <a:t>	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맑은 고딕" panose="020B0503020000020004" pitchFamily="50" charset="-127"/>
                    <a:cs typeface="Helvetica" panose="020B0604020202020204" pitchFamily="34" charset="0"/>
                  </a:rPr>
                  <a:t>= P(</a:t>
                </a:r>
                <a:r>
                  <a:rPr lang="en-US" altLang="ko-KR" sz="1400" dirty="0" err="1">
                    <a:latin typeface="맑은 고딕" panose="020B0503020000020004" pitchFamily="50" charset="-127"/>
                    <a:cs typeface="CMMI9"/>
                  </a:rPr>
                  <a:t>x</a:t>
                </a:r>
                <a:r>
                  <a:rPr lang="en-US" altLang="ko-KR" sz="1400" baseline="-30000" dirty="0" err="1">
                    <a:latin typeface="맑은 고딕" panose="020B0503020000020004" pitchFamily="50" charset="-127"/>
                    <a:cs typeface="CMMI6"/>
                  </a:rPr>
                  <a:t>k,m</a:t>
                </a:r>
                <a:r>
                  <a:rPr lang="en-US" altLang="ko-KR" sz="1400" dirty="0">
                    <a:latin typeface="맑은 고딕" panose="020B0503020000020004" pitchFamily="50" charset="-127"/>
                    <a:cs typeface="CMMI6"/>
                  </a:rPr>
                  <a:t> 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맑은 고딕" panose="020B0503020000020004" pitchFamily="50" charset="-127"/>
                    <a:cs typeface="Helvetica" panose="020B0604020202020204" pitchFamily="34" charset="0"/>
                  </a:rPr>
                  <a:t>|SUIR) δ  +  P(</a:t>
                </a:r>
                <a:r>
                  <a:rPr lang="en-US" altLang="ko-KR" sz="1400" dirty="0" err="1">
                    <a:latin typeface="맑은 고딕" panose="020B0503020000020004" pitchFamily="50" charset="-127"/>
                    <a:cs typeface="CMMI9"/>
                  </a:rPr>
                  <a:t>x</a:t>
                </a:r>
                <a:r>
                  <a:rPr lang="en-US" altLang="ko-KR" sz="1400" baseline="-30000" dirty="0" err="1">
                    <a:latin typeface="맑은 고딕" panose="020B0503020000020004" pitchFamily="50" charset="-127"/>
                    <a:cs typeface="CMMI6"/>
                  </a:rPr>
                  <a:t>k,m</a:t>
                </a:r>
                <a:r>
                  <a:rPr lang="en-US" altLang="ko-KR" sz="1400" dirty="0">
                    <a:latin typeface="맑은 고딕" panose="020B0503020000020004" pitchFamily="50" charset="-127"/>
                    <a:cs typeface="CMMI6"/>
                  </a:rPr>
                  <a:t> 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맑은 고딕" panose="020B0503020000020004" pitchFamily="50" charset="-127"/>
                    <a:cs typeface="Helvetica" panose="020B0604020202020204" pitchFamily="34" charset="0"/>
                  </a:rPr>
                  <a:t>|SUR) λ(1-δ)  + P(</a:t>
                </a:r>
                <a:r>
                  <a:rPr lang="en-US" altLang="ko-KR" sz="1400" dirty="0" err="1">
                    <a:latin typeface="맑은 고딕" panose="020B0503020000020004" pitchFamily="50" charset="-127"/>
                    <a:cs typeface="CMMI9"/>
                  </a:rPr>
                  <a:t>x</a:t>
                </a:r>
                <a:r>
                  <a:rPr lang="en-US" altLang="ko-KR" sz="1400" baseline="-30000" dirty="0" err="1">
                    <a:latin typeface="맑은 고딕" panose="020B0503020000020004" pitchFamily="50" charset="-127"/>
                    <a:cs typeface="CMMI6"/>
                  </a:rPr>
                  <a:t>k,m</a:t>
                </a:r>
                <a:r>
                  <a:rPr lang="en-US" altLang="ko-KR" sz="1400" dirty="0">
                    <a:latin typeface="맑은 고딕" panose="020B0503020000020004" pitchFamily="50" charset="-127"/>
                    <a:cs typeface="CMMI6"/>
                  </a:rPr>
                  <a:t> 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맑은 고딕" panose="020B0503020000020004" pitchFamily="50" charset="-127"/>
                    <a:cs typeface="Helvetica" panose="020B0604020202020204" pitchFamily="34" charset="0"/>
                  </a:rPr>
                  <a:t>|SIR) (1 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맑은 고딕" panose="020B0503020000020004" pitchFamily="50" charset="-127"/>
                    <a:cs typeface="바탕" panose="02030600000101010101" pitchFamily="18" charset="-127"/>
                  </a:rPr>
                  <a:t>−</a:t>
                </a:r>
                <a:r>
                  <a:rPr lang="en-US" altLang="ko-KR" sz="1400" dirty="0">
                    <a:solidFill>
                      <a:srgbClr val="000000"/>
                    </a:solidFill>
                    <a:latin typeface="맑은 고딕" panose="020B0503020000020004" pitchFamily="50" charset="-127"/>
                    <a:cs typeface="Helvetica" panose="020B0604020202020204" pitchFamily="34" charset="0"/>
                  </a:rPr>
                  <a:t> λ)(1-δ) </a:t>
                </a:r>
              </a:p>
              <a:p>
                <a:pPr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>
                  <a:solidFill>
                    <a:srgbClr val="000000"/>
                  </a:solidFill>
                  <a:latin typeface="맑은 고딕" panose="020B0503020000020004" pitchFamily="50" charset="-127"/>
                  <a:cs typeface="Helvetica" panose="020B0604020202020204" pitchFamily="34" charset="0"/>
                </a:endParaRPr>
              </a:p>
              <a:p>
                <a:pPr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>
                  <a:solidFill>
                    <a:srgbClr val="000000"/>
                  </a:solidFill>
                  <a:latin typeface="맑은 고딕" panose="020B0503020000020004" pitchFamily="50" charset="-127"/>
                  <a:cs typeface="Helvetica" panose="020B0604020202020204" pitchFamily="34" charset="0"/>
                </a:endParaRPr>
              </a:p>
              <a:p>
                <a:pPr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>
                  <a:solidFill>
                    <a:srgbClr val="000000"/>
                  </a:solidFill>
                  <a:latin typeface="맑은 고딕" panose="020B0503020000020004" pitchFamily="50" charset="-127"/>
                  <a:cs typeface="Helvetica" panose="020B0604020202020204" pitchFamily="34" charset="0"/>
                </a:endParaRPr>
              </a:p>
              <a:p>
                <a:pPr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1400" dirty="0">
                  <a:solidFill>
                    <a:srgbClr val="000000"/>
                  </a:solidFill>
                  <a:latin typeface="맑은 고딕" panose="020B0503020000020004" pitchFamily="50" charset="-127"/>
                  <a:cs typeface="Helvetica" panose="020B0604020202020204" pitchFamily="34" charset="0"/>
                </a:endParaRPr>
              </a:p>
              <a:p>
                <a:pPr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700" dirty="0">
                  <a:solidFill>
                    <a:srgbClr val="000000"/>
                  </a:solidFill>
                  <a:latin typeface="맑은 고딕" panose="020B0503020000020004" pitchFamily="50" charset="-127"/>
                  <a:cs typeface="Helvetica" panose="020B0604020202020204" pitchFamily="34" charset="0"/>
                </a:endParaRPr>
              </a:p>
              <a:p>
                <a:pPr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700" dirty="0">
                  <a:solidFill>
                    <a:srgbClr val="000000"/>
                  </a:solidFill>
                  <a:latin typeface="맑은 고딕" panose="020B0503020000020004" pitchFamily="50" charset="-127"/>
                  <a:cs typeface="Helvetica" panose="020B0604020202020204" pitchFamily="34" charset="0"/>
                </a:endParaRPr>
              </a:p>
              <a:p>
                <a:pPr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altLang="ko-KR" sz="700" dirty="0">
                  <a:solidFill>
                    <a:srgbClr val="000000"/>
                  </a:solidFill>
                  <a:latin typeface="맑은 고딕" panose="020B0503020000020004" pitchFamily="50" charset="-127"/>
                  <a:cs typeface="Helvetica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srgbClr val="4C93C7"/>
                    </a:solidFill>
                    <a:ea typeface="다음_Regular" panose="02000603060000000000" pitchFamily="2" charset="-127"/>
                  </a:rPr>
                  <a:t>Probability Estimation 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70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/>
                  <a:t>SUR  ∝  </a:t>
                </a:r>
                <a:r>
                  <a:rPr lang="en-US" altLang="ko-KR" sz="1400" dirty="0" err="1"/>
                  <a:t>s</a:t>
                </a:r>
                <a:r>
                  <a:rPr lang="en-US" altLang="ko-KR" sz="1400" baseline="-25000" dirty="0" err="1"/>
                  <a:t>u</a:t>
                </a:r>
                <a:r>
                  <a:rPr lang="en-US" altLang="ko-KR" sz="1400" dirty="0"/>
                  <a:t>(</a:t>
                </a:r>
                <a:r>
                  <a:rPr lang="en-US" altLang="ko-KR" sz="1400" dirty="0" err="1"/>
                  <a:t>u</a:t>
                </a:r>
                <a:r>
                  <a:rPr lang="en-US" altLang="ko-KR" sz="1400" baseline="-25000" dirty="0" err="1"/>
                  <a:t>k</a:t>
                </a:r>
                <a:r>
                  <a:rPr lang="en-US" altLang="ko-KR" sz="1400" dirty="0"/>
                  <a:t>, </a:t>
                </a:r>
                <a:r>
                  <a:rPr lang="en-US" altLang="ko-KR" sz="1400" dirty="0" err="1"/>
                  <a:t>u</a:t>
                </a:r>
                <a:r>
                  <a:rPr lang="en-US" altLang="ko-KR" sz="1400" baseline="-25000" dirty="0" err="1"/>
                  <a:t>a</a:t>
                </a:r>
                <a:r>
                  <a:rPr lang="en-US" altLang="ko-KR" sz="1400" dirty="0"/>
                  <a:t>)</a:t>
                </a:r>
              </a:p>
              <a:p>
                <a:pPr>
                  <a:lnSpc>
                    <a:spcPct val="150000"/>
                  </a:lnSpc>
                </a:pPr>
                <a:endParaRPr lang="ko-KR" altLang="ko-KR" sz="140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/>
                  <a:t>SIR   ∝  </a:t>
                </a:r>
                <a:r>
                  <a:rPr lang="en-US" altLang="ko-KR" sz="1400" dirty="0" err="1"/>
                  <a:t>s</a:t>
                </a:r>
                <a:r>
                  <a:rPr lang="en-US" altLang="ko-KR" sz="1400" baseline="-25000" dirty="0" err="1"/>
                  <a:t>i</a:t>
                </a:r>
                <a:r>
                  <a:rPr lang="en-US" altLang="ko-KR" sz="1400" dirty="0"/>
                  <a:t>(</a:t>
                </a:r>
                <a:r>
                  <a:rPr lang="en-US" altLang="ko-KR" sz="1400" dirty="0" err="1"/>
                  <a:t>i</a:t>
                </a:r>
                <a:r>
                  <a:rPr lang="en-US" altLang="ko-KR" sz="1400" baseline="-25000" dirty="0" err="1"/>
                  <a:t>m</a:t>
                </a:r>
                <a:r>
                  <a:rPr lang="en-US" altLang="ko-KR" sz="1400" dirty="0"/>
                  <a:t>, </a:t>
                </a:r>
                <a:r>
                  <a:rPr lang="en-US" altLang="ko-KR" sz="1400" dirty="0" err="1"/>
                  <a:t>i</a:t>
                </a:r>
                <a:r>
                  <a:rPr lang="en-US" altLang="ko-KR" sz="1400" baseline="-25000" dirty="0" err="1"/>
                  <a:t>b</a:t>
                </a:r>
                <a:r>
                  <a:rPr lang="en-US" altLang="ko-KR" sz="1400" dirty="0"/>
                  <a:t>) 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40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/>
                  <a:t>SUIR ∝  s</a:t>
                </a:r>
                <a:r>
                  <a:rPr lang="en-US" altLang="ko-KR" sz="1400" baseline="-25000" dirty="0"/>
                  <a:t>ui</a:t>
                </a:r>
                <a:r>
                  <a:rPr lang="en-US" altLang="ko-KR" sz="1400" dirty="0"/>
                  <a:t>(</a:t>
                </a:r>
                <a:r>
                  <a:rPr lang="en-US" altLang="ko-KR" sz="1400" dirty="0" err="1"/>
                  <a:t>x</a:t>
                </a:r>
                <a:r>
                  <a:rPr lang="en-US" altLang="ko-KR" sz="1400" baseline="-25000" dirty="0" err="1"/>
                  <a:t>k,m</a:t>
                </a:r>
                <a:r>
                  <a:rPr lang="en-US" altLang="ko-KR" sz="1400" baseline="-25000" dirty="0"/>
                  <a:t> </a:t>
                </a:r>
                <a:r>
                  <a:rPr lang="en-US" altLang="ko-KR" sz="1400" dirty="0"/>
                  <a:t>, </a:t>
                </a:r>
                <a:r>
                  <a:rPr lang="en-US" altLang="ko-KR" sz="1400" dirty="0" err="1"/>
                  <a:t>x</a:t>
                </a:r>
                <a:r>
                  <a:rPr lang="en-US" altLang="ko-KR" sz="1400" baseline="-25000" dirty="0" err="1"/>
                  <a:t>a,b</a:t>
                </a:r>
                <a:r>
                  <a:rPr lang="en-US" altLang="ko-KR" sz="1400" dirty="0"/>
                  <a:t> 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ko-KR" altLang="ko-KR" sz="1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ko-KR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400">
                                    <a:latin typeface="Cambria Math" panose="02040503050406030204" pitchFamily="18" charset="0"/>
                                  </a:rPr>
                                  <m:t>(1/</m:t>
                                </m:r>
                                <m:sSub>
                                  <m:sSubPr>
                                    <m:ctrlPr>
                                      <a:rPr lang="ko-KR" altLang="ko-KR" sz="1400" i="1" baseline="-2500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400" baseline="-2500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 sz="1400" baseline="-25000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ko-KR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ko-KR" altLang="ko-KR" sz="1400" i="1" baseline="-2500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1400" baseline="-25000">
                                            <a:latin typeface="Cambria Math" panose="02040503050406030204" pitchFamily="18" charset="0"/>
                                          </a:rPr>
                                          <m:t>u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1400" baseline="-25000"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</m:sub>
                                    </m:sSub>
                                    <m:r>
                                      <a:rPr lang="en-US" altLang="ko-KR" sz="1400" baseline="-2500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ko-KR" altLang="ko-KR" sz="1400" i="1" baseline="-2500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1400" baseline="-25000">
                                            <a:latin typeface="Cambria Math" panose="02040503050406030204" pitchFamily="18" charset="0"/>
                                          </a:rPr>
                                          <m:t>u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1400" baseline="-25000">
                                            <a:latin typeface="Cambria Math" panose="02040503050406030204" pitchFamily="18" charset="0"/>
                                          </a:rPr>
                                          <m:t>a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ko-KR" sz="1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sz="1400"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ko-KR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400">
                                    <a:latin typeface="Cambria Math" panose="02040503050406030204" pitchFamily="18" charset="0"/>
                                  </a:rPr>
                                  <m:t>(1/</m:t>
                                </m:r>
                                <m:sSub>
                                  <m:sSubPr>
                                    <m:ctrlPr>
                                      <a:rPr lang="ko-KR" altLang="ko-KR" sz="1400" i="1" baseline="-2500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400" baseline="-2500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 sz="1400" baseline="-2500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ko-KR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ko-KR" altLang="ko-KR" sz="1400" i="1" baseline="-2500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1400" baseline="-25000"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1400" baseline="-25000">
                                            <a:latin typeface="Cambria Math" panose="02040503050406030204" pitchFamily="18" charset="0"/>
                                          </a:rPr>
                                          <m:t>m</m:t>
                                        </m:r>
                                      </m:sub>
                                    </m:sSub>
                                    <m:r>
                                      <a:rPr lang="en-US" altLang="ko-KR" sz="1400" baseline="-2500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ko-KR" altLang="ko-KR" sz="1400" i="1" baseline="-2500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1400" baseline="-25000"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1400" baseline="-25000">
                                            <a:latin typeface="Cambria Math" panose="02040503050406030204" pitchFamily="18" charset="0"/>
                                          </a:rPr>
                                          <m:t>b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ko-KR" sz="1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sz="140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rad>
                      </m:den>
                    </m:f>
                    <m:r>
                      <a:rPr lang="en-US" altLang="ko-KR" sz="140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US" altLang="ko-KR" sz="1400" dirty="0"/>
                  <a:t>	 </a:t>
                </a:r>
                <a14:m>
                  <m:oMath xmlns:m="http://schemas.openxmlformats.org/officeDocument/2006/math">
                    <m:r>
                      <a:rPr lang="en-US" altLang="ko-KR" sz="140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endParaRPr lang="en-US" altLang="ko-KR" sz="140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/>
                  <a:t>	</a:t>
                </a:r>
                <a:r>
                  <a:rPr lang="en-US" altLang="ko-KR" sz="1200" dirty="0" err="1"/>
                  <a:t>s</a:t>
                </a:r>
                <a:r>
                  <a:rPr lang="en-US" altLang="ko-KR" sz="1200" baseline="-25000" dirty="0" err="1"/>
                  <a:t>u</a:t>
                </a:r>
                <a:r>
                  <a:rPr lang="ko-KR" altLang="ko-KR" sz="1200" dirty="0"/>
                  <a:t>와</a:t>
                </a:r>
                <a:r>
                  <a:rPr lang="en-US" altLang="ko-KR" sz="1200" dirty="0"/>
                  <a:t> </a:t>
                </a:r>
                <a:r>
                  <a:rPr lang="en-US" altLang="ko-KR" sz="1200" dirty="0" err="1"/>
                  <a:t>s</a:t>
                </a:r>
                <a:r>
                  <a:rPr lang="en-US" altLang="ko-KR" sz="1200" baseline="-25000" dirty="0" err="1"/>
                  <a:t>i</a:t>
                </a:r>
                <a:r>
                  <a:rPr lang="ko-KR" altLang="ko-KR" sz="1200" dirty="0"/>
                  <a:t>의 조합</a:t>
                </a:r>
                <a:r>
                  <a:rPr lang="en-US" altLang="ko-KR" sz="1200" dirty="0"/>
                  <a:t> (Euclidean dis-similarity space)</a:t>
                </a:r>
              </a:p>
            </p:txBody>
          </p:sp>
        </mc:Choice>
        <mc:Fallback xmlns="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933B6EB-AC4E-4FB1-8B84-558EF86994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55" y="1268760"/>
                <a:ext cx="8896173" cy="5425203"/>
              </a:xfrm>
              <a:prstGeom prst="rect">
                <a:avLst/>
              </a:prstGeom>
              <a:blipFill rotWithShape="0">
                <a:blip r:embed="rId2"/>
                <a:stretch>
                  <a:fillRect l="-2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9" name="그림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00" b="4192"/>
          <a:stretch/>
        </p:blipFill>
        <p:spPr bwMode="auto">
          <a:xfrm>
            <a:off x="448075" y="2444068"/>
            <a:ext cx="8447224" cy="11741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1287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endParaRPr kumimoji="0" lang="en-US" altLang="ko-KR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46BB6C2-6611-43DB-BDCE-91EEEBA9523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033413" y="3778132"/>
            <a:ext cx="3861886" cy="307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58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1369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323528" y="620688"/>
            <a:ext cx="352839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  <a:ea typeface="다음_SemiBold" pitchFamily="2" charset="-127"/>
              </a:rPr>
              <a:t>Introduction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3CA825-9077-4F77-9897-89A72DEB7AB0}"/>
              </a:ext>
            </a:extLst>
          </p:cNvPr>
          <p:cNvSpPr/>
          <p:nvPr/>
        </p:nvSpPr>
        <p:spPr>
          <a:xfrm>
            <a:off x="337328" y="1335927"/>
            <a:ext cx="761459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400" b="1" dirty="0"/>
              <a:t>협업 필터링</a:t>
            </a:r>
            <a:r>
              <a:rPr lang="en-US" altLang="ko-KR" sz="1400" dirty="0"/>
              <a:t>(collaborative filtering)</a:t>
            </a:r>
            <a:r>
              <a:rPr lang="ko-KR" altLang="en-US" sz="1400" dirty="0"/>
              <a:t>은 많은 사용자들로부터 얻은 기호정보에 따라 사용자들의 관심사들을 자동적으로 예측하게 해주는 방법</a:t>
            </a:r>
            <a:endParaRPr lang="en-US" altLang="ko-KR" sz="1400" dirty="0"/>
          </a:p>
          <a:p>
            <a:pPr algn="just">
              <a:lnSpc>
                <a:spcPct val="150000"/>
              </a:lnSpc>
            </a:pPr>
            <a:endParaRPr lang="en-US" altLang="ko-KR" sz="500" b="1" dirty="0">
              <a:solidFill>
                <a:srgbClr val="4C93C7"/>
              </a:solidFill>
              <a:ea typeface="다음_Regular" panose="02000603060000000000" pitchFamily="2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500" b="1" dirty="0">
              <a:solidFill>
                <a:srgbClr val="4C93C7"/>
              </a:solidFill>
              <a:ea typeface="다음_Regular" panose="02000603060000000000" pitchFamily="2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b="1" dirty="0">
                <a:solidFill>
                  <a:srgbClr val="4C93C7"/>
                </a:solidFill>
                <a:ea typeface="다음_Regular" panose="02000603060000000000" pitchFamily="2" charset="-127"/>
              </a:rPr>
              <a:t>1. Memory based Collaborative Filtering :</a:t>
            </a:r>
            <a:endParaRPr lang="ko-KR" altLang="ko-KR" sz="1400" b="1" dirty="0">
              <a:solidFill>
                <a:srgbClr val="4C93C7"/>
              </a:solidFill>
              <a:ea typeface="다음_Regular" panose="02000603060000000000" pitchFamily="2" charset="-127"/>
            </a:endParaRPr>
          </a:p>
          <a:p>
            <a:pPr latinLnBrk="0"/>
            <a:r>
              <a:rPr lang="ko-KR" altLang="ko-KR" sz="1400" dirty="0"/>
              <a:t>사용자 기반</a:t>
            </a:r>
            <a:r>
              <a:rPr lang="en-US" altLang="ko-KR" sz="1400" dirty="0"/>
              <a:t>(User-Based)  /  </a:t>
            </a:r>
            <a:r>
              <a:rPr lang="ko-KR" altLang="ko-KR" sz="1400" dirty="0"/>
              <a:t>아이템 기반</a:t>
            </a:r>
            <a:r>
              <a:rPr lang="en-US" altLang="ko-KR" sz="1400" dirty="0"/>
              <a:t> (Item-Based) </a:t>
            </a:r>
          </a:p>
          <a:p>
            <a:pPr marL="800100" lvl="1" indent="-342900" latinLnBrk="0">
              <a:buAutoNum type="arabicPeriod"/>
            </a:pPr>
            <a:r>
              <a:rPr lang="ko-KR" altLang="ko-KR" sz="1400" dirty="0"/>
              <a:t>사용자 간 혹은 아이템 간의 유사성을 측정</a:t>
            </a:r>
            <a:endParaRPr lang="en-US" altLang="ko-KR" sz="1400" dirty="0"/>
          </a:p>
          <a:p>
            <a:pPr marL="800100" lvl="1" indent="-342900" latinLnBrk="0">
              <a:buAutoNum type="arabicPeriod"/>
            </a:pPr>
            <a:r>
              <a:rPr lang="ko-KR" altLang="en-US" sz="1400" b="1" dirty="0"/>
              <a:t>유</a:t>
            </a:r>
            <a:r>
              <a:rPr lang="ko-KR" altLang="ko-KR" sz="1400" b="1" dirty="0"/>
              <a:t>사성을 기반으로 등급을 가중치를 두고</a:t>
            </a:r>
            <a:r>
              <a:rPr lang="en-US" altLang="ko-KR" sz="1400" b="1" dirty="0"/>
              <a:t>, </a:t>
            </a:r>
            <a:r>
              <a:rPr lang="ko-KR" altLang="ko-KR" sz="1400" b="1" dirty="0" err="1"/>
              <a:t>평균화하여</a:t>
            </a:r>
            <a:r>
              <a:rPr lang="ko-KR" altLang="ko-KR" sz="1400" b="1" dirty="0"/>
              <a:t> </a:t>
            </a:r>
            <a:r>
              <a:rPr lang="ko-KR" altLang="en-US" sz="1400" b="1" dirty="0"/>
              <a:t>평가를</a:t>
            </a:r>
            <a:r>
              <a:rPr lang="ko-KR" altLang="ko-KR" sz="1400" b="1" dirty="0"/>
              <a:t> 예측</a:t>
            </a:r>
            <a:endParaRPr lang="en-US" altLang="ko-KR" sz="1400" b="1" dirty="0"/>
          </a:p>
          <a:p>
            <a:pPr lvl="1" latinLnBrk="0"/>
            <a:r>
              <a:rPr lang="en-US" altLang="ko-KR" sz="1400" dirty="0"/>
              <a:t> </a:t>
            </a:r>
            <a:endParaRPr lang="ko-KR" altLang="ko-KR" sz="1400" dirty="0"/>
          </a:p>
          <a:p>
            <a:pPr latinLnBrk="0"/>
            <a:r>
              <a:rPr lang="ko-KR" altLang="en-US" sz="1400" dirty="0"/>
              <a:t>장점 </a:t>
            </a:r>
            <a:r>
              <a:rPr lang="en-US" altLang="ko-KR" sz="1400" dirty="0"/>
              <a:t>: </a:t>
            </a:r>
            <a:r>
              <a:rPr lang="ko-KR" altLang="ko-KR" sz="1400" dirty="0"/>
              <a:t>적용</a:t>
            </a:r>
            <a:r>
              <a:rPr lang="en-US" altLang="ko-KR" sz="1400" dirty="0"/>
              <a:t>/</a:t>
            </a:r>
            <a:r>
              <a:rPr lang="ko-KR" altLang="en-US" sz="1400" dirty="0"/>
              <a:t>구현이 쉽고</a:t>
            </a:r>
            <a:r>
              <a:rPr lang="en-US" altLang="ko-KR" sz="1400" dirty="0"/>
              <a:t>, </a:t>
            </a:r>
            <a:r>
              <a:rPr lang="ko-KR" altLang="ko-KR" sz="1400" dirty="0"/>
              <a:t>결과에 대한 설명이 가능하</a:t>
            </a:r>
            <a:r>
              <a:rPr lang="ko-KR" altLang="en-US" sz="1400" dirty="0"/>
              <a:t>다</a:t>
            </a:r>
            <a:endParaRPr lang="en-US" altLang="ko-KR" sz="1400" dirty="0"/>
          </a:p>
          <a:p>
            <a:pPr latinLnBrk="0"/>
            <a:endParaRPr lang="en-US" altLang="ko-KR" sz="1400" dirty="0"/>
          </a:p>
          <a:p>
            <a:pPr latinLnBrk="0"/>
            <a:r>
              <a:rPr lang="ko-KR" altLang="en-US" sz="1400" dirty="0"/>
              <a:t>단점 </a:t>
            </a:r>
            <a:r>
              <a:rPr lang="en-US" altLang="ko-KR" sz="1400" dirty="0"/>
              <a:t>: </a:t>
            </a:r>
            <a:r>
              <a:rPr lang="ko-KR" altLang="ko-KR" sz="1400" dirty="0"/>
              <a:t>정보가 많지 않은 경우에는 예측의 정확도가 높지 </a:t>
            </a:r>
            <a:r>
              <a:rPr lang="ko-KR" altLang="en-US" sz="1400" dirty="0"/>
              <a:t>않다</a:t>
            </a:r>
            <a:r>
              <a:rPr lang="en-US" altLang="ko-KR" sz="1400" dirty="0"/>
              <a:t>. </a:t>
            </a:r>
          </a:p>
          <a:p>
            <a:pPr latinLnBrk="0"/>
            <a:r>
              <a:rPr lang="en-US" altLang="ko-KR" sz="1400" dirty="0"/>
              <a:t>	</a:t>
            </a:r>
            <a:r>
              <a:rPr lang="ko-KR" altLang="ko-KR" sz="1400" dirty="0"/>
              <a:t>추천결과를 생성할 때마다 매번 많은 연산이 </a:t>
            </a:r>
            <a:r>
              <a:rPr lang="ko-KR" altLang="en-US" sz="1400" dirty="0"/>
              <a:t>필요하다</a:t>
            </a:r>
            <a:r>
              <a:rPr lang="en-US" altLang="ko-KR" sz="1400" dirty="0"/>
              <a:t>.</a:t>
            </a:r>
          </a:p>
          <a:p>
            <a:pPr latinLnBrk="0"/>
            <a:endParaRPr lang="en-US" altLang="ko-KR" sz="1400" dirty="0"/>
          </a:p>
          <a:p>
            <a:pPr latinLnBrk="0"/>
            <a:endParaRPr lang="en-US" altLang="ko-KR" sz="1400" dirty="0"/>
          </a:p>
          <a:p>
            <a:pPr latinLnBrk="0"/>
            <a:endParaRPr lang="en-US" altLang="ko-KR" sz="1400" dirty="0"/>
          </a:p>
          <a:p>
            <a:pPr latinLnBrk="0">
              <a:lnSpc>
                <a:spcPct val="150000"/>
              </a:lnSpc>
            </a:pPr>
            <a:r>
              <a:rPr lang="ko-KR" altLang="en-US" sz="1400" dirty="0"/>
              <a:t>본 논문은 두 사용자 간의 공통 등급과 각 사용자의 글로벌 선호도를 결합하여 </a:t>
            </a:r>
            <a:endParaRPr lang="en-US" altLang="ko-KR" sz="1400" dirty="0"/>
          </a:p>
          <a:p>
            <a:pPr latinLnBrk="0">
              <a:lnSpc>
                <a:spcPct val="150000"/>
              </a:lnSpc>
            </a:pPr>
            <a:r>
              <a:rPr lang="ko-KR" altLang="en-US" sz="1400" dirty="0"/>
              <a:t>예측 정확성을 향상시키는 개선된 </a:t>
            </a:r>
            <a:r>
              <a:rPr lang="en-US" altLang="ko-KR" sz="1400" dirty="0"/>
              <a:t>Heuristic Similarity Model</a:t>
            </a:r>
            <a:r>
              <a:rPr lang="ko-KR" altLang="en-US" sz="1400" dirty="0"/>
              <a:t>을 제안하고 있다</a:t>
            </a:r>
            <a:r>
              <a:rPr lang="en-US" altLang="ko-KR" sz="1400" dirty="0"/>
              <a:t>.</a:t>
            </a:r>
          </a:p>
          <a:p>
            <a:pPr latinLnBrk="0"/>
            <a:endParaRPr lang="ko-KR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273802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323528" y="620688"/>
            <a:ext cx="352839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  <a:ea typeface="다음_SemiBold" pitchFamily="2" charset="-127"/>
              </a:rPr>
              <a:t>Related Work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13" y="1340768"/>
            <a:ext cx="8280000" cy="514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37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323528" y="620688"/>
            <a:ext cx="352839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  <a:ea typeface="다음_SemiBold" pitchFamily="2" charset="-127"/>
              </a:rPr>
              <a:t>Related Work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458749" y="1340768"/>
            <a:ext cx="8286178" cy="5323929"/>
            <a:chOff x="396406" y="1288940"/>
            <a:chExt cx="8286178" cy="532392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6406" y="1288940"/>
              <a:ext cx="8280000" cy="315557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584" y="4383638"/>
              <a:ext cx="8280000" cy="22292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1785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2413" t="42759" r="6038" b="37239"/>
          <a:stretch/>
        </p:blipFill>
        <p:spPr>
          <a:xfrm>
            <a:off x="413291" y="3216333"/>
            <a:ext cx="6877258" cy="82858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2413" t="74008" r="14659" b="1989"/>
          <a:stretch/>
        </p:blipFill>
        <p:spPr>
          <a:xfrm>
            <a:off x="350753" y="4605815"/>
            <a:ext cx="6048672" cy="9943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2158" t="27163" r="23533" b="63996"/>
          <a:stretch/>
        </p:blipFill>
        <p:spPr>
          <a:xfrm>
            <a:off x="350753" y="1571558"/>
            <a:ext cx="5220088" cy="3662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2413" t="8001" r="31898" b="77997"/>
          <a:stretch/>
        </p:blipFill>
        <p:spPr>
          <a:xfrm>
            <a:off x="2054321" y="2075426"/>
            <a:ext cx="4391502" cy="580010"/>
          </a:xfrm>
          <a:prstGeom prst="rect">
            <a:avLst/>
          </a:prstGeom>
        </p:spPr>
      </p:pic>
      <p:sp>
        <p:nvSpPr>
          <p:cNvPr id="6" name="TextBox 25"/>
          <p:cNvSpPr txBox="1">
            <a:spLocks noChangeArrowheads="1"/>
          </p:cNvSpPr>
          <p:nvPr/>
        </p:nvSpPr>
        <p:spPr bwMode="auto">
          <a:xfrm>
            <a:off x="323528" y="620688"/>
            <a:ext cx="352839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  <a:ea typeface="다음_SemiBold" pitchFamily="2" charset="-127"/>
              </a:rPr>
              <a:t>Related Work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23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323528" y="620688"/>
            <a:ext cx="352839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  <a:ea typeface="다음_SemiBold" pitchFamily="2" charset="-127"/>
              </a:rPr>
              <a:t>Related Work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5">
            <a:extLst>
              <a:ext uri="{FF2B5EF4-FFF2-40B4-BE49-F238E27FC236}">
                <a16:creationId xmlns:a16="http://schemas.microsoft.com/office/drawing/2014/main" id="{9D92F905-7AA5-4A7E-8F3F-050101E2E5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1288940"/>
            <a:ext cx="8820472" cy="373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endParaRPr lang="ko-KR" altLang="en-US" sz="1400" dirty="0"/>
          </a:p>
        </p:txBody>
      </p:sp>
      <p:sp>
        <p:nvSpPr>
          <p:cNvPr id="5" name="TextBox 25">
            <a:extLst>
              <a:ext uri="{FF2B5EF4-FFF2-40B4-BE49-F238E27FC236}">
                <a16:creationId xmlns:a16="http://schemas.microsoft.com/office/drawing/2014/main" id="{2B9A617A-D516-41D7-B6ED-72EACBF70F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1195735"/>
            <a:ext cx="8784976" cy="5504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1400" b="1" dirty="0"/>
              <a:t>1) PCC - Pearson correlation coefficient</a:t>
            </a:r>
          </a:p>
          <a:p>
            <a:pPr latinLnBrk="0">
              <a:lnSpc>
                <a:spcPct val="150000"/>
              </a:lnSpc>
            </a:pPr>
            <a:r>
              <a:rPr lang="en-US" altLang="ko-KR" sz="1200" dirty="0"/>
              <a:t>	X </a:t>
            </a:r>
            <a:r>
              <a:rPr lang="ko-KR" altLang="en-US" sz="1200" dirty="0"/>
              <a:t>와 </a:t>
            </a:r>
            <a:r>
              <a:rPr lang="en-US" altLang="ko-KR" sz="1200" dirty="0"/>
              <a:t>Y </a:t>
            </a:r>
            <a:r>
              <a:rPr lang="ko-KR" altLang="en-US" sz="1200" dirty="0"/>
              <a:t>간의 선형 상관 관계를 계량화한 수치</a:t>
            </a:r>
            <a:r>
              <a:rPr lang="en-US" altLang="ko-KR" sz="1200" dirty="0"/>
              <a:t>  (= X</a:t>
            </a:r>
            <a:r>
              <a:rPr lang="ko-KR" altLang="en-US" sz="1200" dirty="0"/>
              <a:t>와 </a:t>
            </a:r>
            <a:r>
              <a:rPr lang="en-US" altLang="ko-KR" sz="1200" dirty="0"/>
              <a:t>Y</a:t>
            </a:r>
            <a:r>
              <a:rPr lang="ko-KR" altLang="en-US" sz="1200" dirty="0"/>
              <a:t>가 함께 변하는 정도 </a:t>
            </a:r>
            <a:r>
              <a:rPr lang="en-US" altLang="ko-KR" sz="1200" dirty="0"/>
              <a:t>/ X</a:t>
            </a:r>
            <a:r>
              <a:rPr lang="ko-KR" altLang="en-US" sz="1200" dirty="0"/>
              <a:t>와 </a:t>
            </a:r>
            <a:r>
              <a:rPr lang="en-US" altLang="ko-KR" sz="1200" dirty="0"/>
              <a:t>Y</a:t>
            </a:r>
            <a:r>
              <a:rPr lang="ko-KR" altLang="en-US" sz="1200" dirty="0"/>
              <a:t>가 각각 변하는 정도</a:t>
            </a:r>
            <a:r>
              <a:rPr lang="en-US" altLang="ko-KR" sz="1200" dirty="0"/>
              <a:t>)</a:t>
            </a:r>
            <a:endParaRPr lang="ko-KR" altLang="en-US" sz="1200" dirty="0"/>
          </a:p>
          <a:p>
            <a:pPr latinLnBrk="0">
              <a:lnSpc>
                <a:spcPct val="150000"/>
              </a:lnSpc>
            </a:pPr>
            <a:r>
              <a:rPr lang="en-US" altLang="ko-KR" sz="1400" b="1" dirty="0"/>
              <a:t>2) CPCC - CONSTRAINED PEARSON CORRELATION coefficient</a:t>
            </a:r>
          </a:p>
          <a:p>
            <a:pPr latinLnBrk="0">
              <a:lnSpc>
                <a:spcPct val="150000"/>
              </a:lnSpc>
            </a:pPr>
            <a:r>
              <a:rPr lang="en-US" altLang="ko-KR" sz="1200" dirty="0"/>
              <a:t>	</a:t>
            </a:r>
            <a:r>
              <a:rPr lang="ko-KR" altLang="en-US" sz="1200" dirty="0"/>
              <a:t>공통 사용자 크기 고려</a:t>
            </a:r>
            <a:r>
              <a:rPr lang="en-US" altLang="ko-KR" sz="1200" dirty="0"/>
              <a:t>, </a:t>
            </a:r>
            <a:r>
              <a:rPr lang="ko-KR" altLang="en-US" sz="1200" dirty="0"/>
              <a:t>평균 대신 중앙값을 사용</a:t>
            </a:r>
            <a:r>
              <a:rPr lang="en-US" altLang="ko-KR" sz="1200" dirty="0"/>
              <a:t>, </a:t>
            </a:r>
            <a:r>
              <a:rPr lang="ko-KR" altLang="en-US" sz="1200" dirty="0"/>
              <a:t>신뢰도는 공통 평가 항목 수에 따라 증가</a:t>
            </a:r>
          </a:p>
          <a:p>
            <a:pPr latinLnBrk="0">
              <a:lnSpc>
                <a:spcPct val="150000"/>
              </a:lnSpc>
            </a:pPr>
            <a:r>
              <a:rPr lang="en-US" altLang="ko-KR" sz="1400" b="1" dirty="0"/>
              <a:t>3) SPCC - sigmoid function based Pearson correlation coefficient</a:t>
            </a:r>
          </a:p>
          <a:p>
            <a:pPr latinLnBrk="0">
              <a:lnSpc>
                <a:spcPct val="150000"/>
              </a:lnSpc>
            </a:pPr>
            <a:endParaRPr lang="en-US" altLang="ko-KR" sz="1200" dirty="0"/>
          </a:p>
          <a:p>
            <a:pPr latinLnBrk="0">
              <a:lnSpc>
                <a:spcPct val="150000"/>
              </a:lnSpc>
            </a:pPr>
            <a:r>
              <a:rPr lang="en-US" altLang="ko-KR" sz="1400" b="1" dirty="0"/>
              <a:t>4) COS - Cosine</a:t>
            </a:r>
          </a:p>
          <a:p>
            <a:pPr latinLnBrk="0">
              <a:lnSpc>
                <a:spcPct val="150000"/>
              </a:lnSpc>
            </a:pPr>
            <a:r>
              <a:rPr lang="en-US" altLang="ko-KR" sz="1200" dirty="0"/>
              <a:t>	</a:t>
            </a:r>
            <a:r>
              <a:rPr lang="ko-KR" altLang="en-US" sz="1200" dirty="0"/>
              <a:t>벡터 사이의 코사인 각도 측정</a:t>
            </a:r>
          </a:p>
          <a:p>
            <a:pPr latinLnBrk="0">
              <a:lnSpc>
                <a:spcPct val="150000"/>
              </a:lnSpc>
            </a:pPr>
            <a:r>
              <a:rPr lang="en-US" altLang="ko-KR" sz="1400" b="1" dirty="0"/>
              <a:t>5) ACOS - Adjusted Cosine for similarity between item </a:t>
            </a:r>
          </a:p>
          <a:p>
            <a:pPr latinLnBrk="0">
              <a:lnSpc>
                <a:spcPct val="150000"/>
              </a:lnSpc>
            </a:pPr>
            <a:r>
              <a:rPr lang="en-US" altLang="ko-KR" sz="1200" dirty="0"/>
              <a:t>	</a:t>
            </a:r>
            <a:r>
              <a:rPr lang="ko-KR" altLang="en-US" sz="1200" dirty="0"/>
              <a:t>사용자의 평균 등급을 빼서</a:t>
            </a:r>
            <a:r>
              <a:rPr lang="en-US" altLang="ko-KR" sz="1200" dirty="0"/>
              <a:t>, </a:t>
            </a:r>
            <a:r>
              <a:rPr lang="ko-KR" altLang="en-US" sz="1200" dirty="0"/>
              <a:t>서로 다른 척도인 경우도 고려</a:t>
            </a:r>
            <a:endParaRPr lang="en-US" altLang="ko-KR" sz="1200" dirty="0"/>
          </a:p>
          <a:p>
            <a:pPr latinLnBrk="0">
              <a:lnSpc>
                <a:spcPct val="150000"/>
              </a:lnSpc>
            </a:pPr>
            <a:r>
              <a:rPr lang="en-US" altLang="ko-KR" sz="1400" b="1" dirty="0"/>
              <a:t>6) MSD – mean squared difference</a:t>
            </a:r>
          </a:p>
          <a:p>
            <a:pPr latinLnBrk="0">
              <a:lnSpc>
                <a:spcPct val="150000"/>
              </a:lnSpc>
            </a:pPr>
            <a:r>
              <a:rPr lang="en-US" altLang="ko-KR" sz="1200" dirty="0"/>
              <a:t>	</a:t>
            </a:r>
            <a:r>
              <a:rPr lang="ko-KR" altLang="en-US" sz="1200" dirty="0"/>
              <a:t>공통 등급 수를 고려하지 않고 절대 등급을 고려</a:t>
            </a:r>
          </a:p>
          <a:p>
            <a:pPr latinLnBrk="0">
              <a:lnSpc>
                <a:spcPct val="150000"/>
              </a:lnSpc>
            </a:pPr>
            <a:r>
              <a:rPr lang="en-US" altLang="ko-KR" sz="1400" b="1" dirty="0"/>
              <a:t>7) </a:t>
            </a:r>
            <a:r>
              <a:rPr lang="en-US" altLang="ko-KR" sz="1400" b="1" dirty="0" err="1"/>
              <a:t>Jaccard</a:t>
            </a:r>
            <a:endParaRPr lang="en-US" altLang="ko-KR" sz="1400" b="1" dirty="0"/>
          </a:p>
          <a:p>
            <a:pPr latinLnBrk="0">
              <a:lnSpc>
                <a:spcPct val="150000"/>
              </a:lnSpc>
            </a:pPr>
            <a:r>
              <a:rPr lang="en-US" altLang="ko-KR" sz="1200" dirty="0"/>
              <a:t>	</a:t>
            </a:r>
            <a:r>
              <a:rPr lang="ko-KR" altLang="en-US" sz="1200" dirty="0"/>
              <a:t>등급을 매긴 항목 수를 고려</a:t>
            </a:r>
            <a:r>
              <a:rPr lang="en-US" altLang="ko-KR" sz="1200" dirty="0"/>
              <a:t>, </a:t>
            </a:r>
            <a:r>
              <a:rPr lang="ko-KR" altLang="en-US" sz="1200" dirty="0"/>
              <a:t>두 명의 사용자가 더 일반적인 평가 항목을 가질 경우 더 유사</a:t>
            </a:r>
            <a:endParaRPr lang="en-US" altLang="ko-KR" sz="1200" dirty="0"/>
          </a:p>
          <a:p>
            <a:pPr latinLnBrk="0">
              <a:lnSpc>
                <a:spcPct val="150000"/>
              </a:lnSpc>
            </a:pPr>
            <a:r>
              <a:rPr lang="en-US" altLang="ko-KR" sz="1400" b="1" dirty="0"/>
              <a:t>8) JMSD – Jaccard and MSD</a:t>
            </a:r>
          </a:p>
          <a:p>
            <a:pPr latinLnBrk="0">
              <a:lnSpc>
                <a:spcPct val="150000"/>
              </a:lnSpc>
            </a:pPr>
            <a:endParaRPr lang="en-US" altLang="ko-KR" sz="1200" b="1" dirty="0"/>
          </a:p>
          <a:p>
            <a:pPr latinLnBrk="0">
              <a:lnSpc>
                <a:spcPct val="150000"/>
              </a:lnSpc>
            </a:pPr>
            <a:r>
              <a:rPr lang="en-US" altLang="ko-KR" sz="1400" b="1" dirty="0"/>
              <a:t>9) PIP</a:t>
            </a:r>
          </a:p>
          <a:p>
            <a:pPr latinLnBrk="0">
              <a:lnSpc>
                <a:spcPct val="150000"/>
              </a:lnSpc>
            </a:pPr>
            <a:r>
              <a:rPr lang="en-US" altLang="ko-KR" sz="1200" dirty="0"/>
              <a:t>	</a:t>
            </a:r>
            <a:r>
              <a:rPr lang="ko-KR" altLang="en-US" sz="1200" dirty="0"/>
              <a:t>사용자 등급의 근접성</a:t>
            </a:r>
            <a:r>
              <a:rPr lang="en-US" altLang="ko-KR" sz="1200" dirty="0"/>
              <a:t>, </a:t>
            </a:r>
            <a:r>
              <a:rPr lang="ko-KR" altLang="en-US" sz="1200" dirty="0"/>
              <a:t>영향 및 인기</a:t>
            </a:r>
            <a:r>
              <a:rPr lang="en-US" altLang="ko-KR" sz="1200" dirty="0"/>
              <a:t>(</a:t>
            </a:r>
            <a:r>
              <a:rPr lang="ko-KR" altLang="en-US" sz="1200" dirty="0"/>
              <a:t>보편성</a:t>
            </a:r>
            <a:r>
              <a:rPr lang="en-US" altLang="ko-KR" sz="1200" dirty="0"/>
              <a:t>) </a:t>
            </a:r>
            <a:r>
              <a:rPr lang="ko-KR" altLang="en-US" sz="1200" dirty="0"/>
              <a:t>세가지 측면을 고려</a:t>
            </a:r>
          </a:p>
        </p:txBody>
      </p:sp>
    </p:spTree>
    <p:extLst>
      <p:ext uri="{BB962C8B-B14F-4D97-AF65-F5344CB8AC3E}">
        <p14:creationId xmlns:p14="http://schemas.microsoft.com/office/powerpoint/2010/main" val="421738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7200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  <a:ea typeface="다음_SemiBold" pitchFamily="2" charset="-127"/>
              </a:rPr>
              <a:t>Related Work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5">
            <a:extLst>
              <a:ext uri="{FF2B5EF4-FFF2-40B4-BE49-F238E27FC236}">
                <a16:creationId xmlns:a16="http://schemas.microsoft.com/office/drawing/2014/main" id="{2B9A617A-D516-41D7-B6ED-72EACBF70F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1195735"/>
            <a:ext cx="8784976" cy="3924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C93C7"/>
                </a:solidFill>
                <a:ea typeface="다음_Regular" panose="02000603060000000000" pitchFamily="2" charset="-127"/>
              </a:rPr>
              <a:t>1. PIP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ko-KR" sz="600" b="1" dirty="0">
              <a:solidFill>
                <a:srgbClr val="4C93C7"/>
              </a:solidFill>
              <a:ea typeface="다음_Regular" panose="0200060306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Proximity :</a:t>
            </a:r>
            <a:r>
              <a:rPr lang="en-US" altLang="ko-KR" sz="1600" dirty="0"/>
              <a:t> </a:t>
            </a:r>
            <a:r>
              <a:rPr lang="ko-KR" altLang="en-US" sz="1600" dirty="0"/>
              <a:t>절대적인 차이 측정</a:t>
            </a:r>
            <a:r>
              <a:rPr lang="en-US" altLang="ko-KR" sz="1600" dirty="0"/>
              <a:t> +  </a:t>
            </a:r>
            <a:r>
              <a:rPr lang="ko-KR" altLang="en-US" sz="1600" dirty="0"/>
              <a:t>선호</a:t>
            </a:r>
            <a:r>
              <a:rPr lang="en-US" altLang="ko-KR" sz="1600" dirty="0"/>
              <a:t>/</a:t>
            </a:r>
            <a:r>
              <a:rPr lang="ko-KR" altLang="en-US" sz="1600" dirty="0"/>
              <a:t>비선호도의 일치를 고려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	5:4</a:t>
            </a:r>
            <a:r>
              <a:rPr lang="ko-KR" altLang="en-US" sz="1600" dirty="0"/>
              <a:t>가</a:t>
            </a:r>
            <a:r>
              <a:rPr lang="en-US" altLang="ko-KR" sz="1600" dirty="0"/>
              <a:t>, 3:2 </a:t>
            </a:r>
            <a:r>
              <a:rPr lang="ko-KR" altLang="en-US" sz="1600" dirty="0"/>
              <a:t>보다</a:t>
            </a:r>
            <a:r>
              <a:rPr lang="en-US" altLang="ko-KR" sz="1600" dirty="0"/>
              <a:t> </a:t>
            </a:r>
            <a:r>
              <a:rPr lang="ko-KR" altLang="en-US" sz="1600" dirty="0"/>
              <a:t>더 일치</a:t>
            </a:r>
            <a:endParaRPr lang="ko-KR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Impact :</a:t>
            </a:r>
            <a:r>
              <a:rPr lang="en-US" altLang="ko-KR" sz="1600" dirty="0"/>
              <a:t>  </a:t>
            </a:r>
            <a:r>
              <a:rPr lang="ko-KR" altLang="en-US" sz="1600" dirty="0"/>
              <a:t>강한 선호도 확인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	5:5</a:t>
            </a:r>
            <a:r>
              <a:rPr lang="ko-KR" altLang="en-US" sz="1600" dirty="0"/>
              <a:t>가</a:t>
            </a:r>
            <a:r>
              <a:rPr lang="en-US" altLang="ko-KR" sz="1600" dirty="0"/>
              <a:t> 2:2</a:t>
            </a:r>
            <a:r>
              <a:rPr lang="ko-KR" altLang="en-US" sz="1600" dirty="0"/>
              <a:t>보다</a:t>
            </a:r>
            <a:r>
              <a:rPr lang="en-US" altLang="ko-KR" sz="1600" dirty="0"/>
              <a:t> </a:t>
            </a:r>
            <a:r>
              <a:rPr lang="ko-KR" altLang="en-US" sz="1600" dirty="0"/>
              <a:t>일치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Popularity :</a:t>
            </a:r>
            <a:r>
              <a:rPr lang="en-US" altLang="ko-KR" sz="1600" dirty="0"/>
              <a:t> </a:t>
            </a:r>
            <a:r>
              <a:rPr lang="ko-KR" altLang="en-US" sz="1600" dirty="0"/>
              <a:t> 보편성</a:t>
            </a:r>
            <a:r>
              <a:rPr lang="en-US" altLang="ko-KR" sz="1600" dirty="0"/>
              <a:t>, </a:t>
            </a:r>
            <a:r>
              <a:rPr lang="ko-KR" altLang="en-US" sz="1600" dirty="0"/>
              <a:t>두 사용자 모두 평균과 멀리 떨어져 있으면 두 사용자의 유사도 증가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	</a:t>
            </a:r>
            <a:r>
              <a:rPr lang="ko-KR" altLang="en-US" sz="1600" dirty="0"/>
              <a:t>평균</a:t>
            </a:r>
            <a:r>
              <a:rPr lang="en-US" altLang="ko-KR" sz="1600" dirty="0"/>
              <a:t>=1</a:t>
            </a:r>
            <a:r>
              <a:rPr lang="ko-KR" altLang="en-US" sz="1600" dirty="0"/>
              <a:t>일 때 </a:t>
            </a:r>
            <a:r>
              <a:rPr lang="en-US" altLang="ko-KR" sz="1600" dirty="0"/>
              <a:t>1:1 </a:t>
            </a:r>
            <a:r>
              <a:rPr lang="ko-KR" altLang="en-US" sz="1600" dirty="0"/>
              <a:t>보다 </a:t>
            </a:r>
            <a:r>
              <a:rPr lang="en-US" altLang="ko-KR" sz="1600" dirty="0"/>
              <a:t>5:5</a:t>
            </a:r>
            <a:r>
              <a:rPr lang="ko-KR" altLang="en-US" sz="1600" dirty="0"/>
              <a:t>가 더 일치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5202656"/>
            <a:ext cx="3817724" cy="80787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1547664" y="6095234"/>
            <a:ext cx="7072516" cy="358102"/>
            <a:chOff x="251520" y="5157192"/>
            <a:chExt cx="11377264" cy="576064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3"/>
            <a:srcRect t="5250" b="52751"/>
            <a:stretch/>
          </p:blipFill>
          <p:spPr>
            <a:xfrm>
              <a:off x="251520" y="5157192"/>
              <a:ext cx="8267700" cy="576064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/>
            <a:srcRect l="28742" t="47250" r="32065" b="10751"/>
            <a:stretch/>
          </p:blipFill>
          <p:spPr>
            <a:xfrm>
              <a:off x="8388424" y="5157192"/>
              <a:ext cx="3240360" cy="5760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221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7200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  <a:ea typeface="다음_SemiBold" pitchFamily="2" charset="-127"/>
              </a:rPr>
              <a:t>NHSM(New Heuristic Similarity Model) 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5">
            <a:extLst>
              <a:ext uri="{FF2B5EF4-FFF2-40B4-BE49-F238E27FC236}">
                <a16:creationId xmlns:a16="http://schemas.microsoft.com/office/drawing/2014/main" id="{2B9A617A-D516-41D7-B6ED-72EACBF70F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1124744"/>
            <a:ext cx="8784976" cy="2768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C93C7"/>
                </a:solidFill>
                <a:ea typeface="다음_Regular" panose="02000603060000000000" pitchFamily="2" charset="-127"/>
              </a:rPr>
              <a:t>1. PSS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ko-KR" sz="600" b="1" dirty="0">
              <a:solidFill>
                <a:srgbClr val="4C93C7"/>
              </a:solidFill>
              <a:ea typeface="다음_Regular" panose="0200060306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Proximity :</a:t>
            </a:r>
            <a:r>
              <a:rPr lang="en-US" altLang="ko-KR" sz="1600" dirty="0"/>
              <a:t> rating </a:t>
            </a:r>
            <a:r>
              <a:rPr lang="ko-KR" altLang="en-US" sz="1600" dirty="0"/>
              <a:t>간의 차이만 측정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	(PIP</a:t>
            </a:r>
            <a:r>
              <a:rPr lang="ko-KR" altLang="en-US" sz="1600" dirty="0"/>
              <a:t>에서는 선호</a:t>
            </a:r>
            <a:r>
              <a:rPr lang="en-US" altLang="ko-KR" sz="1600" dirty="0"/>
              <a:t>-</a:t>
            </a:r>
            <a:r>
              <a:rPr lang="ko-KR" altLang="en-US" sz="1600" dirty="0"/>
              <a:t>비선호도도 고려했는데</a:t>
            </a:r>
            <a:r>
              <a:rPr lang="en-US" altLang="ko-KR" sz="1600" dirty="0"/>
              <a:t>PSS</a:t>
            </a:r>
            <a:r>
              <a:rPr lang="ko-KR" altLang="en-US" sz="1600" dirty="0"/>
              <a:t>에서는 고려</a:t>
            </a:r>
            <a:r>
              <a:rPr lang="en-US" altLang="ko-KR" sz="1600" dirty="0"/>
              <a:t>X)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Significance:</a:t>
            </a:r>
            <a:r>
              <a:rPr lang="en-US" altLang="ko-KR" sz="1600" dirty="0"/>
              <a:t>  </a:t>
            </a:r>
            <a:r>
              <a:rPr lang="ko-KR" altLang="en-US" sz="1600" dirty="0"/>
              <a:t>중앙값에서 멀 수록 더 중요</a:t>
            </a:r>
            <a:r>
              <a:rPr lang="en-US" altLang="ko-KR" sz="1600" dirty="0"/>
              <a:t>/</a:t>
            </a:r>
            <a:r>
              <a:rPr lang="ko-KR" altLang="en-US" sz="1600" dirty="0"/>
              <a:t>의미가 큼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Singularity :</a:t>
            </a:r>
            <a:r>
              <a:rPr lang="en-US" altLang="ko-KR" sz="1600" dirty="0"/>
              <a:t>   </a:t>
            </a:r>
            <a:r>
              <a:rPr lang="ko-KR" altLang="en-US" sz="1600" dirty="0"/>
              <a:t>두 값이 다른 값들과 얼마나 </a:t>
            </a:r>
            <a:r>
              <a:rPr lang="ko-KR" altLang="en-US" sz="1600" dirty="0" err="1"/>
              <a:t>다른지</a:t>
            </a: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4365104"/>
            <a:ext cx="6048672" cy="227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07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7200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  <a:ea typeface="다음_SemiBold" pitchFamily="2" charset="-127"/>
              </a:rPr>
              <a:t>NHSM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25">
            <a:extLst>
              <a:ext uri="{FF2B5EF4-FFF2-40B4-BE49-F238E27FC236}">
                <a16:creationId xmlns:a16="http://schemas.microsoft.com/office/drawing/2014/main" id="{2B9A617A-D516-41D7-B6ED-72EACBF70F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1195735"/>
            <a:ext cx="8784976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C93C7"/>
                </a:solidFill>
                <a:ea typeface="다음_Regular" panose="02000603060000000000" pitchFamily="2" charset="-127"/>
              </a:rPr>
              <a:t>2. Jaccard’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ko-KR" sz="600" b="1" dirty="0">
              <a:solidFill>
                <a:srgbClr val="4C93C7"/>
              </a:solidFill>
              <a:ea typeface="다음_Regular" panose="0200060306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/>
              <a:t>공통</a:t>
            </a:r>
            <a:r>
              <a:rPr lang="en-US" altLang="ko-KR" sz="1600" dirty="0"/>
              <a:t> </a:t>
            </a:r>
            <a:r>
              <a:rPr lang="ko-KR" altLang="en-US" sz="1600" dirty="0"/>
              <a:t>항목의 비율이 적으면 </a:t>
            </a:r>
            <a:r>
              <a:rPr lang="en-US" altLang="ko-KR" sz="1600" dirty="0"/>
              <a:t>punish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4C93C7"/>
                </a:solidFill>
                <a:ea typeface="다음_Regular" panose="02000603060000000000" pitchFamily="2" charset="-127"/>
              </a:rPr>
              <a:t>3. URP (User rating Preference)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ko-KR" sz="600" b="1" dirty="0">
              <a:solidFill>
                <a:srgbClr val="4C93C7"/>
              </a:solidFill>
              <a:ea typeface="다음_Regular" panose="0200060306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/>
              <a:t>사용자의 평가 선호도 고려</a:t>
            </a:r>
            <a:endParaRPr lang="en-US" altLang="ko-KR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55" y="2204864"/>
            <a:ext cx="3101452" cy="84585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r="41935" b="67161"/>
          <a:stretch/>
        </p:blipFill>
        <p:spPr>
          <a:xfrm>
            <a:off x="6228184" y="2204864"/>
            <a:ext cx="2395329" cy="7168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5" y="5227549"/>
            <a:ext cx="5184576" cy="85685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t="11283" r="2519" b="9732"/>
          <a:stretch/>
        </p:blipFill>
        <p:spPr>
          <a:xfrm>
            <a:off x="6228184" y="5391555"/>
            <a:ext cx="1712914" cy="32858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8184" y="5805297"/>
            <a:ext cx="2682320" cy="47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98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333440" y="616038"/>
            <a:ext cx="7200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  <a:ea typeface="다음_SemiBold" pitchFamily="2" charset="-127"/>
              </a:rPr>
              <a:t>NHSM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95" y="3181223"/>
            <a:ext cx="3638053" cy="746453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820795" y="4048076"/>
            <a:ext cx="8215701" cy="376499"/>
            <a:chOff x="107504" y="1412775"/>
            <a:chExt cx="12570510" cy="57606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/>
            <a:srcRect t="5600" b="49600"/>
            <a:stretch/>
          </p:blipFill>
          <p:spPr>
            <a:xfrm>
              <a:off x="107504" y="1412775"/>
              <a:ext cx="9344025" cy="57606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/>
            <a:srcRect l="26996" t="50398" r="36014" b="10402"/>
            <a:stretch/>
          </p:blipFill>
          <p:spPr>
            <a:xfrm>
              <a:off x="9221630" y="1448779"/>
              <a:ext cx="3456384" cy="504056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795" y="4828930"/>
            <a:ext cx="3109013" cy="84791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459" y="1465160"/>
            <a:ext cx="8487802" cy="88595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796" y="5666403"/>
            <a:ext cx="5197216" cy="85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08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72816"/>
            <a:ext cx="6048672" cy="48546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00" y="1700808"/>
            <a:ext cx="2722053" cy="11398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3" y="44624"/>
            <a:ext cx="5914257" cy="1584176"/>
          </a:xfrm>
          <a:prstGeom prst="rect">
            <a:avLst/>
          </a:prstGeom>
        </p:spPr>
      </p:pic>
      <p:sp>
        <p:nvSpPr>
          <p:cNvPr id="6" name="TextBox 25">
            <a:extLst>
              <a:ext uri="{FF2B5EF4-FFF2-40B4-BE49-F238E27FC236}">
                <a16:creationId xmlns:a16="http://schemas.microsoft.com/office/drawing/2014/main" id="{2B9A617A-D516-41D7-B6ED-72EACBF70F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4167" y="260648"/>
            <a:ext cx="3010085" cy="1045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baseline="-25000" dirty="0"/>
              <a:t>U1</a:t>
            </a:r>
            <a:r>
              <a:rPr lang="ko-KR" altLang="en-US" sz="1600" b="1" baseline="-25000" dirty="0"/>
              <a:t>과 </a:t>
            </a:r>
            <a:r>
              <a:rPr lang="en-US" altLang="ko-KR" sz="1600" b="1" baseline="-25000" dirty="0"/>
              <a:t>U3</a:t>
            </a:r>
            <a:r>
              <a:rPr lang="ko-KR" altLang="en-US" sz="1600" b="1" baseline="-25000" dirty="0"/>
              <a:t>가 가장 유사</a:t>
            </a:r>
            <a:br>
              <a:rPr lang="en-US" altLang="ko-KR" sz="1600" b="1" baseline="-25000" dirty="0"/>
            </a:br>
            <a:r>
              <a:rPr lang="en-US" altLang="ko-KR" sz="1600" b="1" baseline="-25000" dirty="0"/>
              <a:t>U1</a:t>
            </a:r>
            <a:r>
              <a:rPr lang="ko-KR" altLang="en-US" sz="1600" b="1" baseline="-25000" dirty="0"/>
              <a:t>과 </a:t>
            </a:r>
            <a:r>
              <a:rPr lang="en-US" altLang="ko-KR" sz="1600" b="1" baseline="-25000" dirty="0"/>
              <a:t>U2</a:t>
            </a:r>
            <a:r>
              <a:rPr lang="ko-KR" altLang="en-US" sz="1600" b="1" baseline="-25000" dirty="0"/>
              <a:t>에</a:t>
            </a:r>
            <a:r>
              <a:rPr lang="en-US" altLang="ko-KR" sz="1600" b="1" baseline="-25000" dirty="0"/>
              <a:t> </a:t>
            </a:r>
            <a:r>
              <a:rPr lang="ko-KR" altLang="en-US" sz="1600" b="1" baseline="-25000" dirty="0"/>
              <a:t>대한 평가 상이</a:t>
            </a:r>
            <a:endParaRPr lang="en-US" altLang="ko-KR" sz="1600" b="1" baseline="-25000" dirty="0"/>
          </a:p>
          <a:p>
            <a:pPr>
              <a:lnSpc>
                <a:spcPct val="150000"/>
              </a:lnSpc>
            </a:pPr>
            <a:r>
              <a:rPr lang="en-US" altLang="ko-KR" sz="1600" b="1" baseline="-25000" dirty="0"/>
              <a:t>U3</a:t>
            </a:r>
            <a:r>
              <a:rPr lang="ko-KR" altLang="en-US" sz="1600" b="1" baseline="-25000" dirty="0"/>
              <a:t>과 </a:t>
            </a:r>
            <a:r>
              <a:rPr lang="en-US" altLang="ko-KR" sz="1600" b="1" baseline="-25000" dirty="0"/>
              <a:t>U5</a:t>
            </a:r>
            <a:r>
              <a:rPr lang="ko-KR" altLang="en-US" sz="1600" b="1" baseline="-25000" dirty="0"/>
              <a:t>가 </a:t>
            </a:r>
            <a:r>
              <a:rPr lang="en-US" altLang="ko-KR" sz="1600" b="1" baseline="-25000" dirty="0"/>
              <a:t>U4</a:t>
            </a:r>
            <a:r>
              <a:rPr lang="ko-KR" altLang="en-US" sz="1600" b="1" baseline="-25000" dirty="0"/>
              <a:t>와 </a:t>
            </a:r>
            <a:r>
              <a:rPr lang="en-US" altLang="ko-KR" sz="1600" b="1" baseline="-25000" dirty="0"/>
              <a:t>U5</a:t>
            </a:r>
            <a:r>
              <a:rPr lang="ko-KR" altLang="en-US" sz="1600" b="1" baseline="-25000" dirty="0"/>
              <a:t>보다 유사</a:t>
            </a:r>
            <a:endParaRPr lang="en-US" altLang="ko-KR" sz="1600" b="1" baseline="-25000" dirty="0"/>
          </a:p>
          <a:p>
            <a:pPr>
              <a:lnSpc>
                <a:spcPct val="150000"/>
              </a:lnSpc>
            </a:pPr>
            <a:r>
              <a:rPr lang="en-US" altLang="ko-KR" sz="1600" b="1" baseline="-25000" dirty="0"/>
              <a:t>….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48A2B98-386F-4502-8B86-3122FE858D46}"/>
              </a:ext>
            </a:extLst>
          </p:cNvPr>
          <p:cNvSpPr/>
          <p:nvPr/>
        </p:nvSpPr>
        <p:spPr>
          <a:xfrm>
            <a:off x="952860" y="2075661"/>
            <a:ext cx="288032" cy="198023"/>
          </a:xfrm>
          <a:prstGeom prst="roundRect">
            <a:avLst/>
          </a:prstGeom>
          <a:solidFill>
            <a:srgbClr val="C0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67F36C4-674C-4C39-87B6-F71CA445B062}"/>
              </a:ext>
            </a:extLst>
          </p:cNvPr>
          <p:cNvSpPr/>
          <p:nvPr/>
        </p:nvSpPr>
        <p:spPr>
          <a:xfrm>
            <a:off x="926226" y="3706658"/>
            <a:ext cx="288032" cy="198023"/>
          </a:xfrm>
          <a:prstGeom prst="roundRect">
            <a:avLst/>
          </a:prstGeom>
          <a:solidFill>
            <a:srgbClr val="C0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FCDC52C-474E-4328-87D9-12D82AF7DCF1}"/>
              </a:ext>
            </a:extLst>
          </p:cNvPr>
          <p:cNvSpPr/>
          <p:nvPr/>
        </p:nvSpPr>
        <p:spPr>
          <a:xfrm>
            <a:off x="952860" y="5352559"/>
            <a:ext cx="288032" cy="198023"/>
          </a:xfrm>
          <a:prstGeom prst="roundRect">
            <a:avLst/>
          </a:prstGeom>
          <a:solidFill>
            <a:srgbClr val="C0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8C5A427-311C-4337-AF2C-83DC4E2FCAB6}"/>
              </a:ext>
            </a:extLst>
          </p:cNvPr>
          <p:cNvSpPr/>
          <p:nvPr/>
        </p:nvSpPr>
        <p:spPr>
          <a:xfrm>
            <a:off x="2970068" y="5362117"/>
            <a:ext cx="288032" cy="198023"/>
          </a:xfrm>
          <a:prstGeom prst="roundRect">
            <a:avLst/>
          </a:prstGeom>
          <a:solidFill>
            <a:srgbClr val="C0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5E014D3-0426-408B-B7D7-7426724898E8}"/>
              </a:ext>
            </a:extLst>
          </p:cNvPr>
          <p:cNvSpPr/>
          <p:nvPr/>
        </p:nvSpPr>
        <p:spPr>
          <a:xfrm>
            <a:off x="2952312" y="3706657"/>
            <a:ext cx="288032" cy="198023"/>
          </a:xfrm>
          <a:prstGeom prst="roundRect">
            <a:avLst/>
          </a:prstGeom>
          <a:solidFill>
            <a:srgbClr val="C0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AC9D961-860C-4FB4-B8EC-E760B0EF643B}"/>
              </a:ext>
            </a:extLst>
          </p:cNvPr>
          <p:cNvSpPr/>
          <p:nvPr/>
        </p:nvSpPr>
        <p:spPr>
          <a:xfrm>
            <a:off x="2890166" y="2063430"/>
            <a:ext cx="288032" cy="198023"/>
          </a:xfrm>
          <a:prstGeom prst="roundRect">
            <a:avLst/>
          </a:prstGeom>
          <a:solidFill>
            <a:srgbClr val="C0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7109D7E-B5D8-448C-B17E-159B3FF5103F}"/>
              </a:ext>
            </a:extLst>
          </p:cNvPr>
          <p:cNvSpPr/>
          <p:nvPr/>
        </p:nvSpPr>
        <p:spPr>
          <a:xfrm>
            <a:off x="5030728" y="5362117"/>
            <a:ext cx="288032" cy="198023"/>
          </a:xfrm>
          <a:prstGeom prst="roundRect">
            <a:avLst/>
          </a:prstGeom>
          <a:solidFill>
            <a:srgbClr val="C0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1639B0B-464D-4D27-BEE6-760EE65F31AD}"/>
              </a:ext>
            </a:extLst>
          </p:cNvPr>
          <p:cNvSpPr/>
          <p:nvPr/>
        </p:nvSpPr>
        <p:spPr>
          <a:xfrm>
            <a:off x="5030728" y="3706657"/>
            <a:ext cx="288032" cy="198023"/>
          </a:xfrm>
          <a:prstGeom prst="roundRect">
            <a:avLst/>
          </a:prstGeom>
          <a:solidFill>
            <a:srgbClr val="C0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3437F69-F0BA-4A69-BA5A-D473234FED26}"/>
              </a:ext>
            </a:extLst>
          </p:cNvPr>
          <p:cNvSpPr/>
          <p:nvPr/>
        </p:nvSpPr>
        <p:spPr>
          <a:xfrm>
            <a:off x="5030728" y="2063430"/>
            <a:ext cx="288032" cy="198023"/>
          </a:xfrm>
          <a:prstGeom prst="roundRect">
            <a:avLst/>
          </a:prstGeom>
          <a:solidFill>
            <a:srgbClr val="C0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ACC0878-E18E-44DE-BDA4-A27302EB7317}"/>
              </a:ext>
            </a:extLst>
          </p:cNvPr>
          <p:cNvSpPr/>
          <p:nvPr/>
        </p:nvSpPr>
        <p:spPr>
          <a:xfrm>
            <a:off x="628333" y="2083897"/>
            <a:ext cx="288032" cy="198023"/>
          </a:xfrm>
          <a:prstGeom prst="roundRect">
            <a:avLst/>
          </a:prstGeom>
          <a:solidFill>
            <a:schemeClr val="accent3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89BA275-5272-42F4-81B7-121326E83BDB}"/>
              </a:ext>
            </a:extLst>
          </p:cNvPr>
          <p:cNvSpPr/>
          <p:nvPr/>
        </p:nvSpPr>
        <p:spPr>
          <a:xfrm>
            <a:off x="548430" y="3714894"/>
            <a:ext cx="288032" cy="198023"/>
          </a:xfrm>
          <a:prstGeom prst="roundRect">
            <a:avLst/>
          </a:prstGeom>
          <a:solidFill>
            <a:schemeClr val="accent3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926D1DD-F27E-4DB3-B3FE-5A7CD424F9B9}"/>
              </a:ext>
            </a:extLst>
          </p:cNvPr>
          <p:cNvSpPr/>
          <p:nvPr/>
        </p:nvSpPr>
        <p:spPr>
          <a:xfrm>
            <a:off x="575064" y="5360795"/>
            <a:ext cx="288032" cy="198023"/>
          </a:xfrm>
          <a:prstGeom prst="roundRect">
            <a:avLst/>
          </a:prstGeom>
          <a:solidFill>
            <a:schemeClr val="accent3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15DBCD3-F7A7-405B-A5AD-9F04A4050D0F}"/>
              </a:ext>
            </a:extLst>
          </p:cNvPr>
          <p:cNvSpPr/>
          <p:nvPr/>
        </p:nvSpPr>
        <p:spPr>
          <a:xfrm>
            <a:off x="2610029" y="5370353"/>
            <a:ext cx="288032" cy="198023"/>
          </a:xfrm>
          <a:prstGeom prst="roundRect">
            <a:avLst/>
          </a:prstGeom>
          <a:solidFill>
            <a:schemeClr val="accent3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92C4E2F-B052-4A8D-AD65-BD726598BF45}"/>
              </a:ext>
            </a:extLst>
          </p:cNvPr>
          <p:cNvSpPr/>
          <p:nvPr/>
        </p:nvSpPr>
        <p:spPr>
          <a:xfrm>
            <a:off x="2582410" y="3714893"/>
            <a:ext cx="288032" cy="198023"/>
          </a:xfrm>
          <a:prstGeom prst="roundRect">
            <a:avLst/>
          </a:prstGeom>
          <a:solidFill>
            <a:schemeClr val="accent3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F70EDEB-323A-4494-BCB8-8FC22261D7EC}"/>
              </a:ext>
            </a:extLst>
          </p:cNvPr>
          <p:cNvSpPr/>
          <p:nvPr/>
        </p:nvSpPr>
        <p:spPr>
          <a:xfrm>
            <a:off x="2645541" y="2071667"/>
            <a:ext cx="208130" cy="185790"/>
          </a:xfrm>
          <a:prstGeom prst="roundRect">
            <a:avLst/>
          </a:prstGeom>
          <a:solidFill>
            <a:schemeClr val="accent3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BAD2034-6220-42DA-82E4-69BF18174D88}"/>
              </a:ext>
            </a:extLst>
          </p:cNvPr>
          <p:cNvSpPr/>
          <p:nvPr/>
        </p:nvSpPr>
        <p:spPr>
          <a:xfrm>
            <a:off x="4644055" y="5370353"/>
            <a:ext cx="288032" cy="198023"/>
          </a:xfrm>
          <a:prstGeom prst="roundRect">
            <a:avLst/>
          </a:prstGeom>
          <a:solidFill>
            <a:schemeClr val="accent3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32C9B24-2EE4-44E0-8785-E8CE36C4B70C}"/>
              </a:ext>
            </a:extLst>
          </p:cNvPr>
          <p:cNvSpPr/>
          <p:nvPr/>
        </p:nvSpPr>
        <p:spPr>
          <a:xfrm>
            <a:off x="4644055" y="3714893"/>
            <a:ext cx="288032" cy="198023"/>
          </a:xfrm>
          <a:prstGeom prst="roundRect">
            <a:avLst/>
          </a:prstGeom>
          <a:solidFill>
            <a:schemeClr val="accent3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90EFAE0-42F8-4859-AA89-8F446F6120E8}"/>
              </a:ext>
            </a:extLst>
          </p:cNvPr>
          <p:cNvSpPr/>
          <p:nvPr/>
        </p:nvSpPr>
        <p:spPr>
          <a:xfrm>
            <a:off x="4706201" y="2071666"/>
            <a:ext cx="288032" cy="198023"/>
          </a:xfrm>
          <a:prstGeom prst="roundRect">
            <a:avLst/>
          </a:prstGeom>
          <a:solidFill>
            <a:schemeClr val="accent3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A8CFC5C-F7E5-4B89-A9E3-6B083F9ECE1B}"/>
              </a:ext>
            </a:extLst>
          </p:cNvPr>
          <p:cNvSpPr/>
          <p:nvPr/>
        </p:nvSpPr>
        <p:spPr>
          <a:xfrm>
            <a:off x="5742606" y="2591579"/>
            <a:ext cx="288032" cy="459625"/>
          </a:xfrm>
          <a:prstGeom prst="round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C2A7EA1-2B99-411E-B3CE-5D1C14054036}"/>
              </a:ext>
            </a:extLst>
          </p:cNvPr>
          <p:cNvSpPr/>
          <p:nvPr/>
        </p:nvSpPr>
        <p:spPr>
          <a:xfrm>
            <a:off x="3662530" y="2591578"/>
            <a:ext cx="288032" cy="459625"/>
          </a:xfrm>
          <a:prstGeom prst="round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800F118-5EDC-47E1-B678-09FB9FAE7F66}"/>
              </a:ext>
            </a:extLst>
          </p:cNvPr>
          <p:cNvSpPr/>
          <p:nvPr/>
        </p:nvSpPr>
        <p:spPr>
          <a:xfrm>
            <a:off x="1633481" y="2591577"/>
            <a:ext cx="288032" cy="459625"/>
          </a:xfrm>
          <a:prstGeom prst="round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79B9680-442F-4A98-8C96-131BC8C8F000}"/>
              </a:ext>
            </a:extLst>
          </p:cNvPr>
          <p:cNvSpPr/>
          <p:nvPr/>
        </p:nvSpPr>
        <p:spPr>
          <a:xfrm>
            <a:off x="5829675" y="4217187"/>
            <a:ext cx="288032" cy="459625"/>
          </a:xfrm>
          <a:prstGeom prst="round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18A51C8-8548-4E08-9F53-6E648A0487CB}"/>
              </a:ext>
            </a:extLst>
          </p:cNvPr>
          <p:cNvSpPr/>
          <p:nvPr/>
        </p:nvSpPr>
        <p:spPr>
          <a:xfrm>
            <a:off x="3749599" y="4217186"/>
            <a:ext cx="288032" cy="459625"/>
          </a:xfrm>
          <a:prstGeom prst="round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4F32266-F125-430F-A0E7-86485C86BD26}"/>
              </a:ext>
            </a:extLst>
          </p:cNvPr>
          <p:cNvSpPr/>
          <p:nvPr/>
        </p:nvSpPr>
        <p:spPr>
          <a:xfrm>
            <a:off x="1720550" y="4217185"/>
            <a:ext cx="288032" cy="459625"/>
          </a:xfrm>
          <a:prstGeom prst="round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69352CA-E93B-4831-A9DD-9C604BE940EE}"/>
              </a:ext>
            </a:extLst>
          </p:cNvPr>
          <p:cNvSpPr/>
          <p:nvPr/>
        </p:nvSpPr>
        <p:spPr>
          <a:xfrm>
            <a:off x="5829675" y="5833950"/>
            <a:ext cx="288032" cy="459625"/>
          </a:xfrm>
          <a:prstGeom prst="round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707F907B-08DC-4F8A-95AA-168E2983375B}"/>
              </a:ext>
            </a:extLst>
          </p:cNvPr>
          <p:cNvSpPr/>
          <p:nvPr/>
        </p:nvSpPr>
        <p:spPr>
          <a:xfrm>
            <a:off x="3749599" y="5833949"/>
            <a:ext cx="288032" cy="459625"/>
          </a:xfrm>
          <a:prstGeom prst="round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EF56956-EBE1-4F05-8BE0-936287C0F0FE}"/>
              </a:ext>
            </a:extLst>
          </p:cNvPr>
          <p:cNvSpPr/>
          <p:nvPr/>
        </p:nvSpPr>
        <p:spPr>
          <a:xfrm>
            <a:off x="1720550" y="5833948"/>
            <a:ext cx="288032" cy="459625"/>
          </a:xfrm>
          <a:prstGeom prst="round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BF42165-94CE-4C3C-B616-08084944E19F}"/>
              </a:ext>
            </a:extLst>
          </p:cNvPr>
          <p:cNvSpPr/>
          <p:nvPr/>
        </p:nvSpPr>
        <p:spPr>
          <a:xfrm>
            <a:off x="7237141" y="1958645"/>
            <a:ext cx="494334" cy="198023"/>
          </a:xfrm>
          <a:prstGeom prst="roundRect">
            <a:avLst/>
          </a:prstGeom>
          <a:solidFill>
            <a:srgbClr val="C0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2B9281EA-B1AB-4425-BCF0-62B2EC088113}"/>
              </a:ext>
            </a:extLst>
          </p:cNvPr>
          <p:cNvSpPr/>
          <p:nvPr/>
        </p:nvSpPr>
        <p:spPr>
          <a:xfrm>
            <a:off x="6693823" y="1958645"/>
            <a:ext cx="426920" cy="198023"/>
          </a:xfrm>
          <a:prstGeom prst="roundRect">
            <a:avLst/>
          </a:prstGeom>
          <a:solidFill>
            <a:schemeClr val="accent3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FBE9F419-D611-4EF4-8F90-9107A8D74616}"/>
              </a:ext>
            </a:extLst>
          </p:cNvPr>
          <p:cNvSpPr/>
          <p:nvPr/>
        </p:nvSpPr>
        <p:spPr>
          <a:xfrm>
            <a:off x="8415058" y="2391627"/>
            <a:ext cx="504056" cy="399899"/>
          </a:xfrm>
          <a:prstGeom prst="round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833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5"/>
          <p:cNvSpPr txBox="1">
            <a:spLocks noChangeArrowheads="1"/>
          </p:cNvSpPr>
          <p:nvPr/>
        </p:nvSpPr>
        <p:spPr bwMode="auto">
          <a:xfrm>
            <a:off x="323528" y="603121"/>
            <a:ext cx="460851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  <a:ea typeface="다음_SemiBold" pitchFamily="2" charset="-127"/>
              </a:rPr>
              <a:t>Experimental design 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428355" y="475655"/>
            <a:ext cx="327221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428355" y="1268760"/>
            <a:ext cx="8715645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4C93C7"/>
                </a:solidFill>
                <a:ea typeface="다음_Regular" panose="02000603060000000000" pitchFamily="2" charset="-127"/>
              </a:rPr>
              <a:t>1. Experimental Setup </a:t>
            </a:r>
          </a:p>
          <a:p>
            <a:pPr>
              <a:lnSpc>
                <a:spcPct val="150000"/>
              </a:lnSpc>
            </a:pP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1997/9/19~1998/4/22 , 7</a:t>
            </a:r>
            <a:r>
              <a:rPr lang="ko-KR" altLang="ko-KR" sz="1400" dirty="0"/>
              <a:t>개월 동안</a:t>
            </a:r>
            <a:r>
              <a:rPr lang="en-US" altLang="ko-KR" sz="1400" dirty="0"/>
              <a:t> </a:t>
            </a:r>
            <a:r>
              <a:rPr lang="en-US" altLang="ko-KR" sz="1400" dirty="0" err="1"/>
              <a:t>MovieLens</a:t>
            </a:r>
            <a:r>
              <a:rPr lang="en-US" altLang="ko-KR" sz="1400" dirty="0"/>
              <a:t>(movielens.umn.edu)</a:t>
            </a:r>
            <a:r>
              <a:rPr lang="ko-KR" altLang="ko-KR" sz="1400" dirty="0"/>
              <a:t>사이트를 통해 수집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ko-KR" sz="1400" dirty="0"/>
              <a:t>각 사용자는 최소</a:t>
            </a:r>
            <a:r>
              <a:rPr lang="en-US" altLang="ko-KR" sz="1400" dirty="0"/>
              <a:t> 20 </a:t>
            </a:r>
            <a:r>
              <a:rPr lang="ko-KR" altLang="ko-KR" sz="1400" dirty="0"/>
              <a:t>개의 영화를 평가</a:t>
            </a:r>
            <a:r>
              <a:rPr lang="en-US" altLang="ko-KR" sz="1400" dirty="0"/>
              <a:t> (ratings : 1-5)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	Data Set 1  </a:t>
            </a:r>
            <a:r>
              <a:rPr lang="en-US" altLang="ko-KR" sz="1400" dirty="0"/>
              <a:t>943</a:t>
            </a:r>
            <a:r>
              <a:rPr lang="ko-KR" altLang="ko-KR" sz="1400" dirty="0"/>
              <a:t>명의 사용자로부터</a:t>
            </a:r>
            <a:r>
              <a:rPr lang="en-US" altLang="ko-KR" sz="1400" dirty="0"/>
              <a:t> 1682 </a:t>
            </a:r>
            <a:r>
              <a:rPr lang="ko-KR" altLang="ko-KR" sz="1400" dirty="0"/>
              <a:t>영화에</a:t>
            </a:r>
            <a:r>
              <a:rPr lang="en-US" altLang="ko-KR" sz="1400" dirty="0"/>
              <a:t> </a:t>
            </a:r>
            <a:r>
              <a:rPr lang="ko-KR" altLang="en-US" sz="1400" dirty="0"/>
              <a:t>대해</a:t>
            </a:r>
            <a:r>
              <a:rPr lang="en-US" altLang="ko-KR" sz="1400" dirty="0"/>
              <a:t>100,000</a:t>
            </a:r>
            <a:r>
              <a:rPr lang="ko-KR" altLang="en-US" sz="1400" dirty="0"/>
              <a:t>개의 평가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		 Density = 6.3%</a:t>
            </a:r>
          </a:p>
          <a:p>
            <a:pPr>
              <a:lnSpc>
                <a:spcPct val="150000"/>
              </a:lnSpc>
            </a:pPr>
            <a:endParaRPr lang="ko-KR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 	</a:t>
            </a:r>
            <a:r>
              <a:rPr lang="en-US" altLang="ko-KR" sz="1400" b="1" dirty="0"/>
              <a:t>Data Set 2  </a:t>
            </a:r>
            <a:r>
              <a:rPr lang="en-US" altLang="ko-KR" sz="1400" dirty="0"/>
              <a:t>6,040 </a:t>
            </a:r>
            <a:r>
              <a:rPr lang="ko-KR" altLang="ko-KR" sz="1400" dirty="0"/>
              <a:t>명의 사용자로부터</a:t>
            </a:r>
            <a:r>
              <a:rPr lang="en-US" altLang="ko-KR" sz="1400" dirty="0"/>
              <a:t> 3952 </a:t>
            </a:r>
            <a:r>
              <a:rPr lang="ko-KR" altLang="ko-KR" sz="1400" dirty="0"/>
              <a:t>영화에</a:t>
            </a:r>
            <a:r>
              <a:rPr lang="en-US" altLang="ko-KR" sz="1400" dirty="0"/>
              <a:t> </a:t>
            </a:r>
            <a:r>
              <a:rPr lang="ko-KR" altLang="en-US" sz="1400" dirty="0"/>
              <a:t>대해</a:t>
            </a:r>
            <a:r>
              <a:rPr lang="en-US" altLang="ko-KR" sz="1400" dirty="0"/>
              <a:t>1,000,209</a:t>
            </a:r>
            <a:r>
              <a:rPr lang="ko-KR" altLang="en-US" sz="1400" dirty="0"/>
              <a:t>개의 평가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		 Density = 4.1%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2003.11~2003.12, 5</a:t>
            </a:r>
            <a:r>
              <a:rPr lang="ko-KR" altLang="en-US" sz="1400" dirty="0"/>
              <a:t>주 동안 </a:t>
            </a:r>
            <a:r>
              <a:rPr lang="en-US" altLang="ko-KR" sz="1400" dirty="0" err="1"/>
              <a:t>Epinions</a:t>
            </a:r>
            <a:r>
              <a:rPr lang="en-US" altLang="ko-KR" sz="1400" dirty="0"/>
              <a:t>(epinions.com)</a:t>
            </a:r>
            <a:r>
              <a:rPr lang="ko-KR" altLang="en-US" sz="1400" dirty="0"/>
              <a:t>사이트를 통해 수집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ko-KR" sz="1400" dirty="0"/>
              <a:t>각 사용자는 최소</a:t>
            </a:r>
            <a:r>
              <a:rPr lang="en-US" altLang="ko-KR" sz="1400" dirty="0"/>
              <a:t> 1</a:t>
            </a:r>
            <a:r>
              <a:rPr lang="ko-KR" altLang="ko-KR" sz="1400" dirty="0"/>
              <a:t>개의 </a:t>
            </a:r>
            <a:r>
              <a:rPr lang="ko-KR" altLang="en-US" sz="1400" dirty="0"/>
              <a:t>상품을</a:t>
            </a:r>
            <a:r>
              <a:rPr lang="ko-KR" altLang="ko-KR" sz="1400" dirty="0"/>
              <a:t> 평가</a:t>
            </a:r>
            <a:r>
              <a:rPr lang="en-US" altLang="ko-KR" sz="1400" dirty="0"/>
              <a:t> (ratings : 1-5)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	</a:t>
            </a:r>
            <a:r>
              <a:rPr lang="en-US" altLang="ko-KR" sz="1400" b="1" dirty="0"/>
              <a:t>Data Set 3 </a:t>
            </a:r>
            <a:r>
              <a:rPr lang="en-US" altLang="ko-KR" sz="1400" dirty="0"/>
              <a:t> 49,289</a:t>
            </a:r>
            <a:r>
              <a:rPr lang="ko-KR" altLang="ko-KR" sz="1400" dirty="0"/>
              <a:t>명의 사용자로부터</a:t>
            </a:r>
            <a:r>
              <a:rPr lang="en-US" altLang="ko-KR" sz="1400" dirty="0"/>
              <a:t> 139,738 </a:t>
            </a:r>
            <a:r>
              <a:rPr lang="ko-KR" altLang="en-US" sz="1400" dirty="0"/>
              <a:t>상품에 대해 </a:t>
            </a:r>
            <a:r>
              <a:rPr lang="en-US" altLang="ko-KR" sz="1400" dirty="0"/>
              <a:t>664,824</a:t>
            </a:r>
            <a:r>
              <a:rPr lang="ko-KR" altLang="en-US" sz="1400" dirty="0"/>
              <a:t>개의 평가</a:t>
            </a:r>
            <a:endParaRPr lang="ko-KR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		 Density  = 0.01%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	</a:t>
            </a:r>
            <a:r>
              <a:rPr lang="ko-KR" altLang="en-US" sz="1400" dirty="0"/>
              <a:t>　</a:t>
            </a:r>
            <a:endParaRPr lang="ko-KR" altLang="ko-KR" sz="1400" dirty="0"/>
          </a:p>
        </p:txBody>
      </p:sp>
    </p:spTree>
    <p:extLst>
      <p:ext uri="{BB962C8B-B14F-4D97-AF65-F5344CB8AC3E}">
        <p14:creationId xmlns:p14="http://schemas.microsoft.com/office/powerpoint/2010/main" val="848357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2571</TotalTime>
  <Words>964</Words>
  <Application>Microsoft Office PowerPoint</Application>
  <PresentationFormat>화면 슬라이드 쇼(4:3)</PresentationFormat>
  <Paragraphs>156</Paragraphs>
  <Slides>22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AdvGulliv-I</vt:lpstr>
      <vt:lpstr>AdvGulliv-R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NSM</dc:creator>
  <cp:lastModifiedBy>심아름</cp:lastModifiedBy>
  <cp:revision>993</cp:revision>
  <dcterms:created xsi:type="dcterms:W3CDTF">2014-03-28T09:29:33Z</dcterms:created>
  <dcterms:modified xsi:type="dcterms:W3CDTF">2020-06-03T14:40:40Z</dcterms:modified>
</cp:coreProperties>
</file>